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60" r:id="rId5"/>
    <p:sldId id="277" r:id="rId6"/>
    <p:sldId id="278" r:id="rId7"/>
    <p:sldId id="27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80" r:id="rId19"/>
    <p:sldId id="281" r:id="rId20"/>
    <p:sldId id="282" r:id="rId21"/>
    <p:sldId id="272" r:id="rId22"/>
    <p:sldId id="273" r:id="rId23"/>
    <p:sldId id="274" r:id="rId24"/>
    <p:sldId id="27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3488" y="-1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25.png>
</file>

<file path=ppt/media/image26.png>
</file>

<file path=ppt/media/image3.png>
</file>

<file path=ppt/media/image3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DAE6A-8153-944A-85D4-6540FF7E6D84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130BC0-4B87-B24A-B594-288337168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5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4339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>
            <a:normAutofit fontScale="55000" lnSpcReduction="20000"/>
          </a:bodyPr>
          <a:lstStyle/>
          <a:p>
            <a:pPr eaLnBrk="1" hangingPunct="1"/>
            <a:endParaRPr lang="en-US" sz="2200" b="1" dirty="0" smtClean="0">
              <a:latin typeface="Lucida Grande"/>
              <a:ea typeface="Lucida Grande"/>
              <a:cs typeface="Lucida Grande"/>
              <a:sym typeface="Lucida Grand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990600"/>
            <a:ext cx="77724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 b="1" i="0" baseline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/>
          </p:nvPr>
        </p:nvSpPr>
        <p:spPr>
          <a:xfrm>
            <a:off x="685800" y="2057400"/>
            <a:ext cx="7772400" cy="15240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85800" y="37338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>
          <a:xfrm>
            <a:off x="685800" y="40386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685800" y="4343400"/>
            <a:ext cx="7772400" cy="3048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219200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1858962"/>
            <a:ext cx="4114800" cy="43894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1376" y="1219200"/>
            <a:ext cx="4114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1" y="1858962"/>
            <a:ext cx="4114800" cy="43894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3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5638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172200" y="1219200"/>
            <a:ext cx="2590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14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124200" y="1219200"/>
            <a:ext cx="5638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381000" y="1219200"/>
            <a:ext cx="2590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15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3733800"/>
            <a:ext cx="41148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1219200"/>
            <a:ext cx="4114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5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46482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381000" y="1219200"/>
            <a:ext cx="41148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6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7"/>
          <p:cNvCxnSpPr>
            <a:cxnSpLocks noChangeShapeType="1"/>
          </p:cNvCxnSpPr>
          <p:nvPr/>
        </p:nvCxnSpPr>
        <p:spPr bwMode="auto">
          <a:xfrm>
            <a:off x="381000" y="990600"/>
            <a:ext cx="8382000" cy="1588"/>
          </a:xfrm>
          <a:prstGeom prst="line">
            <a:avLst/>
          </a:prstGeom>
          <a:noFill/>
          <a:ln w="22225">
            <a:solidFill>
              <a:srgbClr val="003378"/>
            </a:solidFill>
            <a:round/>
            <a:headEnd/>
            <a:tailEnd/>
          </a:ln>
        </p:spPr>
      </p:cxn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648200" y="1219200"/>
            <a:ext cx="4114800" cy="2362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381000" y="3733800"/>
            <a:ext cx="83820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Date Placeholder 14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6670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3200400" y="1219200"/>
            <a:ext cx="27432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4"/>
          </p:nvPr>
        </p:nvSpPr>
        <p:spPr>
          <a:xfrm>
            <a:off x="6096000" y="1219200"/>
            <a:ext cx="26670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8"/>
          <p:cNvSpPr>
            <a:spLocks noGrp="1"/>
          </p:cNvSpPr>
          <p:nvPr>
            <p:ph type="dt" sz="half" idx="17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  <p:cxnSp>
        <p:nvCxnSpPr>
          <p:cNvPr id="13" name="Straight Connector 7"/>
          <p:cNvCxnSpPr>
            <a:cxnSpLocks noChangeShapeType="1"/>
          </p:cNvCxnSpPr>
          <p:nvPr/>
        </p:nvCxnSpPr>
        <p:spPr bwMode="auto">
          <a:xfrm>
            <a:off x="381000" y="838200"/>
            <a:ext cx="8382000" cy="1588"/>
          </a:xfrm>
          <a:prstGeom prst="line">
            <a:avLst/>
          </a:prstGeom>
          <a:noFill/>
          <a:ln w="28575" cmpd="sng">
            <a:solidFill>
              <a:srgbClr val="003378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648200" y="12192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3810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5"/>
          </p:nvPr>
        </p:nvSpPr>
        <p:spPr>
          <a:xfrm>
            <a:off x="4648200" y="3810000"/>
            <a:ext cx="41148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6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7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Date Placeholder 20"/>
          <p:cNvSpPr>
            <a:spLocks noGrp="1"/>
          </p:cNvSpPr>
          <p:nvPr>
            <p:ph type="dt" sz="half" idx="18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  <p:cxnSp>
        <p:nvCxnSpPr>
          <p:cNvPr id="14" name="Straight Connector 7"/>
          <p:cNvCxnSpPr>
            <a:cxnSpLocks noChangeShapeType="1"/>
          </p:cNvCxnSpPr>
          <p:nvPr/>
        </p:nvCxnSpPr>
        <p:spPr bwMode="auto">
          <a:xfrm>
            <a:off x="381000" y="838200"/>
            <a:ext cx="8382000" cy="1588"/>
          </a:xfrm>
          <a:prstGeom prst="line">
            <a:avLst/>
          </a:prstGeom>
          <a:noFill/>
          <a:ln w="28575" cmpd="sng">
            <a:solidFill>
              <a:srgbClr val="003378"/>
            </a:solidFill>
            <a:round/>
            <a:headEnd/>
            <a:tailEnd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219200"/>
            <a:ext cx="3084513" cy="762000"/>
          </a:xfrm>
          <a:prstGeom prst="rect">
            <a:avLst/>
          </a:prstGeo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19200"/>
            <a:ext cx="5187950" cy="502919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1981200"/>
            <a:ext cx="3084513" cy="42671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e Placeholder 10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800600"/>
            <a:ext cx="8382000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000" y="1219200"/>
            <a:ext cx="8382000" cy="34290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5367338"/>
            <a:ext cx="8382000" cy="88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884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200" b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3246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63246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6"/>
          </p:nvPr>
        </p:nvSpPr>
        <p:spPr>
          <a:xfrm>
            <a:off x="2971800" y="1219200"/>
            <a:ext cx="32004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7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8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9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7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324600" y="12192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6324600" y="3810000"/>
            <a:ext cx="24384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6"/>
          </p:nvPr>
        </p:nvSpPr>
        <p:spPr>
          <a:xfrm>
            <a:off x="2971800" y="1752600"/>
            <a:ext cx="3200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2971800" y="1219200"/>
            <a:ext cx="3200400" cy="381000"/>
          </a:xfrm>
        </p:spPr>
        <p:txBody>
          <a:bodyPr/>
          <a:lstStyle>
            <a:lvl1pPr algn="ctr"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9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Date Placeholder 15"/>
          <p:cNvSpPr>
            <a:spLocks noGrp="1"/>
          </p:cNvSpPr>
          <p:nvPr>
            <p:ph type="dt" sz="half" idx="20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6057900" y="3771900"/>
            <a:ext cx="5105400" cy="609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723900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 rot="5400000">
            <a:off x="-1989137" y="3360737"/>
            <a:ext cx="464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 rot="5400000">
            <a:off x="-7937" y="6103937"/>
            <a:ext cx="685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15"/>
          <p:cNvSpPr>
            <a:spLocks noGrp="1"/>
          </p:cNvSpPr>
          <p:nvPr>
            <p:ph type="dt" sz="half" idx="12"/>
          </p:nvPr>
        </p:nvSpPr>
        <p:spPr>
          <a:xfrm rot="5400000">
            <a:off x="-84137" y="541337"/>
            <a:ext cx="83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04800"/>
            <a:ext cx="1219200" cy="63246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586740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 rot="5400000">
            <a:off x="-1989137" y="3360737"/>
            <a:ext cx="464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 rot="5400000">
            <a:off x="-7937" y="6103937"/>
            <a:ext cx="685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12"/>
          <p:cNvSpPr>
            <a:spLocks noGrp="1"/>
          </p:cNvSpPr>
          <p:nvPr>
            <p:ph type="dt" sz="half" idx="12"/>
          </p:nvPr>
        </p:nvSpPr>
        <p:spPr>
          <a:xfrm rot="5400000">
            <a:off x="-84137" y="541337"/>
            <a:ext cx="838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45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514600"/>
            <a:ext cx="7772400" cy="884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200" b="0"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43200"/>
            <a:ext cx="7772400" cy="1500187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8382000" cy="5029200"/>
          </a:xfrm>
        </p:spPr>
        <p:txBody>
          <a:bodyPr/>
          <a:lstStyle>
            <a:lvl2pPr>
              <a:defRPr sz="1600"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820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820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81000" y="1219200"/>
            <a:ext cx="83820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3810000"/>
            <a:ext cx="8382000" cy="2438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Date Placeholder 13"/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19200"/>
            <a:ext cx="4114800" cy="50292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 u="none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114800" cy="50292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1447800" y="6356350"/>
            <a:ext cx="6477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001000" y="6356350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A2CA419-07CB-0147-82C8-B2334569DE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Date Placeholder 12"/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990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DC12164-4CE4-3245-925A-12FD6738F8D5}" type="datetimeFigureOut">
              <a:rPr lang="en-US" smtClean="0"/>
              <a:t>11/29/16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219200"/>
            <a:ext cx="8382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29" name="Title Placeholder 9"/>
          <p:cNvSpPr>
            <a:spLocks noGrp="1"/>
          </p:cNvSpPr>
          <p:nvPr>
            <p:ph type="title"/>
          </p:nvPr>
        </p:nvSpPr>
        <p:spPr bwMode="auto">
          <a:xfrm>
            <a:off x="381000" y="152400"/>
            <a:ext cx="838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2400" b="0" kern="1200">
          <a:solidFill>
            <a:srgbClr val="FFFFFF"/>
          </a:solidFill>
          <a:latin typeface="Tahoma"/>
          <a:ea typeface="ＭＳ Ｐゴシック" charset="-128"/>
          <a:cs typeface="ＭＳ Ｐゴシック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Tahom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kern="1200">
          <a:solidFill>
            <a:schemeClr val="tx1"/>
          </a:solidFill>
          <a:latin typeface="Tahoma"/>
          <a:ea typeface="ＭＳ Ｐゴシック" charset="-128"/>
          <a:cs typeface="ＭＳ Ｐゴシック" charset="-128"/>
        </a:defRPr>
      </a:lvl1pPr>
      <a:lvl2pPr marL="593725" indent="-28575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600" kern="1200">
          <a:solidFill>
            <a:schemeClr val="tx1"/>
          </a:solidFill>
          <a:latin typeface="Tahoma"/>
          <a:ea typeface="ＭＳ Ｐゴシック" charset="-128"/>
          <a:cs typeface="+mn-cs"/>
        </a:defRPr>
      </a:lvl2pPr>
      <a:lvl3pPr marL="868363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400" kern="1200">
          <a:solidFill>
            <a:schemeClr val="tx1"/>
          </a:solidFill>
          <a:latin typeface="Tahoma"/>
          <a:ea typeface="ＭＳ Ｐゴシック" charset="-128"/>
          <a:cs typeface="+mn-cs"/>
        </a:defRPr>
      </a:lvl3pPr>
      <a:lvl4pPr marL="1143000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300" kern="1200">
          <a:solidFill>
            <a:schemeClr val="tx1"/>
          </a:solidFill>
          <a:latin typeface="Tahoma"/>
          <a:ea typeface="ＭＳ Ｐゴシック" charset="-128"/>
          <a:cs typeface="+mn-cs"/>
        </a:defRPr>
      </a:lvl4pPr>
      <a:lvl5pPr marL="1416050" indent="-228600" algn="l" defTabSz="457200" rtl="0" eaLnBrk="1" fontAlgn="base" hangingPunct="1">
        <a:spcBef>
          <a:spcPct val="20000"/>
        </a:spcBef>
        <a:spcAft>
          <a:spcPts val="600"/>
        </a:spcAft>
        <a:buFont typeface="Arial" charset="0"/>
        <a:buChar char="•"/>
        <a:defRPr sz="1300" kern="1200">
          <a:solidFill>
            <a:schemeClr val="tx1"/>
          </a:solidFill>
          <a:latin typeface="Tahoma"/>
          <a:ea typeface="ＭＳ Ｐゴシック" charset="-128"/>
          <a:cs typeface="+mn-cs"/>
        </a:defRPr>
      </a:lvl5pPr>
      <a:lvl6pPr marL="1783080" indent="-228600" algn="l" defTabSz="457200" rtl="0" eaLnBrk="1" latinLnBrk="0" hangingPunct="1">
        <a:spcBef>
          <a:spcPct val="20000"/>
        </a:spcBef>
        <a:spcAft>
          <a:spcPts val="600"/>
        </a:spcAft>
        <a:buFont typeface="Arial"/>
        <a:buChar char="•"/>
        <a:defRPr sz="1200" kern="1200" baseline="0">
          <a:solidFill>
            <a:schemeClr val="tx1"/>
          </a:solidFill>
          <a:latin typeface="Tahoma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6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 expression from RNA-</a:t>
            </a:r>
            <a:r>
              <a:rPr lang="en-US" dirty="0" err="1" smtClean="0"/>
              <a:t>Seq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7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 txBox="1">
            <a:spLocks/>
          </p:cNvSpPr>
          <p:nvPr/>
        </p:nvSpPr>
        <p:spPr>
          <a:xfrm>
            <a:off x="152400" y="304800"/>
            <a:ext cx="8229600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smtClean="0">
                <a:latin typeface="Gill Sans MT" pitchFamily="34" charset="0"/>
              </a:rPr>
              <a:t>We can estimate the insert size distribution</a:t>
            </a:r>
            <a:endParaRPr lang="en-US" sz="2400" dirty="0">
              <a:latin typeface="Gill Sans MT" pitchFamily="34" charset="0"/>
            </a:endParaRPr>
          </a:p>
        </p:txBody>
      </p:sp>
      <p:pic>
        <p:nvPicPr>
          <p:cNvPr id="36" name="Picture 35" descr="insert.size.normal.dist.a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340" y="4024273"/>
            <a:ext cx="2714668" cy="2452727"/>
          </a:xfrm>
          <a:prstGeom prst="rect">
            <a:avLst/>
          </a:prstGeom>
        </p:spPr>
      </p:pic>
      <p:grpSp>
        <p:nvGrpSpPr>
          <p:cNvPr id="147" name="Group 146"/>
          <p:cNvGrpSpPr/>
          <p:nvPr/>
        </p:nvGrpSpPr>
        <p:grpSpPr>
          <a:xfrm>
            <a:off x="814796" y="1219200"/>
            <a:ext cx="3583517" cy="762000"/>
            <a:chOff x="683683" y="1447800"/>
            <a:chExt cx="3583517" cy="762000"/>
          </a:xfrm>
        </p:grpSpPr>
        <p:sp>
          <p:nvSpPr>
            <p:cNvPr id="64" name="Rectangle 63"/>
            <p:cNvSpPr/>
            <p:nvPr/>
          </p:nvSpPr>
          <p:spPr>
            <a:xfrm>
              <a:off x="685800" y="1905000"/>
              <a:ext cx="152400" cy="3048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752600" y="1905000"/>
              <a:ext cx="152400" cy="3048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048000" y="1905000"/>
              <a:ext cx="1219200" cy="3048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Connector 66"/>
            <p:cNvCxnSpPr>
              <a:stCxn id="65" idx="3"/>
              <a:endCxn id="66" idx="1"/>
            </p:cNvCxnSpPr>
            <p:nvPr/>
          </p:nvCxnSpPr>
          <p:spPr>
            <a:xfrm>
              <a:off x="1905000" y="2057400"/>
              <a:ext cx="1143000" cy="1588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5" idx="1"/>
              <a:endCxn id="64" idx="3"/>
            </p:cNvCxnSpPr>
            <p:nvPr/>
          </p:nvCxnSpPr>
          <p:spPr>
            <a:xfrm rot="10800000">
              <a:off x="838200" y="2057400"/>
              <a:ext cx="914400" cy="1588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88"/>
            <p:cNvSpPr/>
            <p:nvPr/>
          </p:nvSpPr>
          <p:spPr>
            <a:xfrm>
              <a:off x="683683" y="1800225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801283" y="1834939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042833" y="1812714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3738033" y="175260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Arc 93"/>
            <p:cNvSpPr/>
            <p:nvPr/>
          </p:nvSpPr>
          <p:spPr>
            <a:xfrm>
              <a:off x="766233" y="1447800"/>
              <a:ext cx="2971800" cy="685800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Arc 94"/>
            <p:cNvSpPr/>
            <p:nvPr/>
          </p:nvSpPr>
          <p:spPr>
            <a:xfrm>
              <a:off x="1877483" y="1528233"/>
              <a:ext cx="2165350" cy="596900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990600" y="1447800"/>
              <a:ext cx="38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2438400" y="1524000"/>
              <a:ext cx="38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3941113" y="2514600"/>
            <a:ext cx="1524000" cy="990600"/>
            <a:chOff x="1371600" y="2819400"/>
            <a:chExt cx="1524000" cy="990600"/>
          </a:xfrm>
        </p:grpSpPr>
        <p:sp>
          <p:nvSpPr>
            <p:cNvPr id="69" name="Rectangle 68"/>
            <p:cNvSpPr/>
            <p:nvPr/>
          </p:nvSpPr>
          <p:spPr>
            <a:xfrm>
              <a:off x="1375833" y="3429004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903731" y="3430906"/>
              <a:ext cx="45719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2844798" y="3408681"/>
              <a:ext cx="45719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743200" y="342900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Arc 74"/>
            <p:cNvSpPr/>
            <p:nvPr/>
          </p:nvSpPr>
          <p:spPr>
            <a:xfrm>
              <a:off x="1447799" y="3124200"/>
              <a:ext cx="1295401" cy="685800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Arc 76"/>
            <p:cNvSpPr/>
            <p:nvPr/>
          </p:nvSpPr>
          <p:spPr>
            <a:xfrm>
              <a:off x="1943101" y="3119967"/>
              <a:ext cx="903606" cy="601133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1371600" y="3505200"/>
              <a:ext cx="1524000" cy="304800"/>
              <a:chOff x="1600200" y="3200400"/>
              <a:chExt cx="1524000" cy="304800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1600200" y="3200400"/>
                <a:ext cx="152400" cy="3048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752600" y="3200400"/>
                <a:ext cx="152400" cy="3048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905000" y="3200400"/>
                <a:ext cx="1219200" cy="3048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1447800" y="28194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2438400" y="28194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01" name="Up Arrow 100"/>
          <p:cNvSpPr/>
          <p:nvPr/>
        </p:nvSpPr>
        <p:spPr>
          <a:xfrm rot="18993647" flipV="1">
            <a:off x="3407713" y="2362200"/>
            <a:ext cx="609600" cy="53340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588313" y="2438400"/>
            <a:ext cx="26120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Splice and compute insert distance</a:t>
            </a:r>
          </a:p>
        </p:txBody>
      </p:sp>
      <p:sp>
        <p:nvSpPr>
          <p:cNvPr id="104" name="Up Arrow 103"/>
          <p:cNvSpPr/>
          <p:nvPr/>
        </p:nvSpPr>
        <p:spPr>
          <a:xfrm rot="18788600" flipV="1">
            <a:off x="5258540" y="3643273"/>
            <a:ext cx="609600" cy="53340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/>
          <p:cNvSpPr txBox="1"/>
          <p:nvPr/>
        </p:nvSpPr>
        <p:spPr>
          <a:xfrm>
            <a:off x="2112313" y="3733800"/>
            <a:ext cx="29168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Estimate  insert size empirical distribution</a:t>
            </a:r>
            <a:endParaRPr lang="en-US" sz="2000" dirty="0"/>
          </a:p>
        </p:txBody>
      </p:sp>
      <p:sp>
        <p:nvSpPr>
          <p:cNvPr id="37" name="TextBox 36"/>
          <p:cNvSpPr txBox="1"/>
          <p:nvPr/>
        </p:nvSpPr>
        <p:spPr>
          <a:xfrm>
            <a:off x="4953000" y="1600200"/>
            <a:ext cx="4063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Get all single </a:t>
            </a:r>
            <a:r>
              <a:rPr lang="en-US" sz="2000" dirty="0" err="1" smtClean="0"/>
              <a:t>isoform</a:t>
            </a:r>
            <a:r>
              <a:rPr lang="en-US" sz="2000" dirty="0" smtClean="0"/>
              <a:t> reconstructions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5081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2" grpId="0"/>
      <p:bldP spid="104" grpId="0" animBg="1"/>
      <p:bldP spid="10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 txBox="1">
            <a:spLocks/>
          </p:cNvSpPr>
          <p:nvPr/>
        </p:nvSpPr>
        <p:spPr>
          <a:xfrm>
            <a:off x="152400" y="304800"/>
            <a:ext cx="8229600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smtClean="0">
                <a:latin typeface="Gill Sans MT" pitchFamily="34" charset="0"/>
              </a:rPr>
              <a:t>… and use it for probabilistic read assignment</a:t>
            </a:r>
            <a:endParaRPr lang="en-US" sz="2400" dirty="0">
              <a:latin typeface="Gill Sans MT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828800" y="1447800"/>
            <a:ext cx="152400" cy="304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895600" y="1447800"/>
            <a:ext cx="152400" cy="304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191000" y="1447800"/>
            <a:ext cx="1219200" cy="304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828800" y="1981200"/>
            <a:ext cx="152400" cy="3048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2895600" y="1981200"/>
            <a:ext cx="152400" cy="3048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191000" y="1981200"/>
            <a:ext cx="914400" cy="3048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828800" y="2514600"/>
            <a:ext cx="152400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191000" y="2514600"/>
            <a:ext cx="533400" cy="304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38" idx="3"/>
            <a:endCxn id="39" idx="1"/>
          </p:cNvCxnSpPr>
          <p:nvPr/>
        </p:nvCxnSpPr>
        <p:spPr>
          <a:xfrm>
            <a:off x="3048000" y="1600200"/>
            <a:ext cx="1143000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8" idx="1"/>
            <a:endCxn id="37" idx="3"/>
          </p:cNvCxnSpPr>
          <p:nvPr/>
        </p:nvCxnSpPr>
        <p:spPr>
          <a:xfrm rot="10800000">
            <a:off x="1981200" y="1600200"/>
            <a:ext cx="914400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048001" y="2132011"/>
            <a:ext cx="1143000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rot="10800000">
            <a:off x="1981201" y="2132011"/>
            <a:ext cx="914400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43" idx="3"/>
          </p:cNvCxnSpPr>
          <p:nvPr/>
        </p:nvCxnSpPr>
        <p:spPr>
          <a:xfrm flipV="1">
            <a:off x="1981200" y="2666999"/>
            <a:ext cx="2209801" cy="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76389" y="1419225"/>
            <a:ext cx="107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Isoform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676389" y="1952625"/>
            <a:ext cx="107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Isoform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676389" y="2486025"/>
            <a:ext cx="107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Isoform</a:t>
            </a:r>
            <a:r>
              <a:rPr lang="en-US" dirty="0" smtClean="0"/>
              <a:t> 3</a:t>
            </a:r>
            <a:endParaRPr lang="en-US" dirty="0"/>
          </a:p>
        </p:txBody>
      </p:sp>
      <p:grpSp>
        <p:nvGrpSpPr>
          <p:cNvPr id="126" name="Group 125"/>
          <p:cNvGrpSpPr/>
          <p:nvPr/>
        </p:nvGrpSpPr>
        <p:grpSpPr>
          <a:xfrm>
            <a:off x="1295400" y="3352800"/>
            <a:ext cx="1524000" cy="1704975"/>
            <a:chOff x="1295400" y="3352800"/>
            <a:chExt cx="1524000" cy="1704975"/>
          </a:xfrm>
        </p:grpSpPr>
        <p:grpSp>
          <p:nvGrpSpPr>
            <p:cNvPr id="79" name="Group 78"/>
            <p:cNvGrpSpPr/>
            <p:nvPr/>
          </p:nvGrpSpPr>
          <p:grpSpPr>
            <a:xfrm>
              <a:off x="1295400" y="4219575"/>
              <a:ext cx="1524000" cy="304800"/>
              <a:chOff x="4572000" y="4343400"/>
              <a:chExt cx="1524000" cy="304800"/>
            </a:xfrm>
          </p:grpSpPr>
          <p:sp>
            <p:nvSpPr>
              <p:cNvPr id="55" name="Rectangle 54"/>
              <p:cNvSpPr/>
              <p:nvPr/>
            </p:nvSpPr>
            <p:spPr>
              <a:xfrm>
                <a:off x="4572000" y="4343400"/>
                <a:ext cx="152400" cy="304800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724400" y="4343400"/>
                <a:ext cx="152400" cy="304800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876800" y="4343400"/>
                <a:ext cx="1219200" cy="304800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1295400" y="4752975"/>
              <a:ext cx="1219200" cy="304800"/>
              <a:chOff x="4572000" y="4876800"/>
              <a:chExt cx="1219200" cy="304800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4572000" y="4876800"/>
                <a:ext cx="152400" cy="3048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4724400" y="4876800"/>
                <a:ext cx="152400" cy="3048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4876800" y="4876800"/>
                <a:ext cx="914400" cy="3048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5" name="Rectangle 84"/>
            <p:cNvSpPr/>
            <p:nvPr/>
          </p:nvSpPr>
          <p:spPr>
            <a:xfrm>
              <a:off x="1317624" y="411480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133600" y="410951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1391709" y="3762375"/>
              <a:ext cx="741892" cy="638175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597261" y="33528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00400" y="3429000"/>
            <a:ext cx="685800" cy="1083707"/>
            <a:chOff x="3886200" y="3745468"/>
            <a:chExt cx="685800" cy="1083707"/>
          </a:xfrm>
        </p:grpSpPr>
        <p:sp>
          <p:nvSpPr>
            <p:cNvPr id="51" name="Rectangle 50"/>
            <p:cNvSpPr/>
            <p:nvPr/>
          </p:nvSpPr>
          <p:spPr>
            <a:xfrm>
              <a:off x="3888316" y="441960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406900" y="4414310"/>
              <a:ext cx="762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Arc 56"/>
            <p:cNvSpPr/>
            <p:nvPr/>
          </p:nvSpPr>
          <p:spPr>
            <a:xfrm>
              <a:off x="3962401" y="4191000"/>
              <a:ext cx="457199" cy="514350"/>
            </a:xfrm>
            <a:prstGeom prst="arc">
              <a:avLst>
                <a:gd name="adj1" fmla="val 10748411"/>
                <a:gd name="adj2" fmla="val 21568709"/>
              </a:avLst>
            </a:prstGeom>
            <a:ln w="12700">
              <a:solidFill>
                <a:schemeClr val="tx1"/>
              </a:solidFill>
              <a:prstDash val="dash"/>
              <a:beve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4" name="Group 83"/>
            <p:cNvGrpSpPr/>
            <p:nvPr/>
          </p:nvGrpSpPr>
          <p:grpSpPr>
            <a:xfrm>
              <a:off x="3886200" y="4524375"/>
              <a:ext cx="685800" cy="304800"/>
              <a:chOff x="4572000" y="5334000"/>
              <a:chExt cx="685800" cy="30480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4572000" y="5334000"/>
                <a:ext cx="152400" cy="304800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4724400" y="5334000"/>
                <a:ext cx="533400" cy="304800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1" name="TextBox 90"/>
            <p:cNvSpPr txBox="1"/>
            <p:nvPr/>
          </p:nvSpPr>
          <p:spPr>
            <a:xfrm>
              <a:off x="3959461" y="3745468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5334000" y="2733174"/>
            <a:ext cx="3047260" cy="2753226"/>
            <a:chOff x="5715000" y="2133600"/>
            <a:chExt cx="3047260" cy="2753226"/>
          </a:xfrm>
        </p:grpSpPr>
        <p:pic>
          <p:nvPicPr>
            <p:cNvPr id="36" name="Picture 35" descr="insert.size.normal.dist.ai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5000" y="2133600"/>
              <a:ext cx="3047260" cy="2753226"/>
            </a:xfrm>
            <a:prstGeom prst="rect">
              <a:avLst/>
            </a:prstGeom>
          </p:spPr>
        </p:pic>
        <p:cxnSp>
          <p:nvCxnSpPr>
            <p:cNvPr id="103" name="Straight Connector 102"/>
            <p:cNvCxnSpPr/>
            <p:nvPr/>
          </p:nvCxnSpPr>
          <p:spPr>
            <a:xfrm rot="5400000">
              <a:off x="5753100" y="3467100"/>
              <a:ext cx="220980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rot="5400000">
              <a:off x="6971506" y="3466306"/>
              <a:ext cx="220980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8074261" y="21336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477000" y="21336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16" name="Rectangle 115"/>
          <p:cNvSpPr/>
          <p:nvPr/>
        </p:nvSpPr>
        <p:spPr>
          <a:xfrm>
            <a:off x="1837267" y="1368425"/>
            <a:ext cx="76200" cy="4571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4572000" y="1339850"/>
            <a:ext cx="61383" cy="50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Arc 119"/>
          <p:cNvSpPr/>
          <p:nvPr/>
        </p:nvSpPr>
        <p:spPr>
          <a:xfrm>
            <a:off x="1905001" y="1016000"/>
            <a:ext cx="2700866" cy="685800"/>
          </a:xfrm>
          <a:prstGeom prst="arc">
            <a:avLst>
              <a:gd name="adj1" fmla="val 10748411"/>
              <a:gd name="adj2" fmla="val 21535004"/>
            </a:avLst>
          </a:prstGeom>
          <a:ln w="12700">
            <a:solidFill>
              <a:schemeClr val="tx1"/>
            </a:solidFill>
            <a:prstDash val="dash"/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Up Arrow 123"/>
          <p:cNvSpPr/>
          <p:nvPr/>
        </p:nvSpPr>
        <p:spPr>
          <a:xfrm flipV="1">
            <a:off x="2743200" y="2971800"/>
            <a:ext cx="609600" cy="53340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Up Arrow 124"/>
          <p:cNvSpPr/>
          <p:nvPr/>
        </p:nvSpPr>
        <p:spPr>
          <a:xfrm rot="16200000" flipV="1">
            <a:off x="4381500" y="3924300"/>
            <a:ext cx="609600" cy="53340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4191000" y="4572000"/>
            <a:ext cx="941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P(d</a:t>
            </a:r>
            <a:r>
              <a:rPr lang="en-US" dirty="0" smtClean="0"/>
              <a:t> &gt; </a:t>
            </a:r>
            <a:r>
              <a:rPr lang="en-US" dirty="0" err="1" smtClean="0"/>
              <a:t>d</a:t>
            </a:r>
            <a:r>
              <a:rPr lang="en-US" baseline="-25000" dirty="0" err="1" smtClean="0"/>
              <a:t>i</a:t>
            </a:r>
            <a:r>
              <a:rPr lang="en-US" dirty="0" smtClean="0"/>
              <a:t>)</a:t>
            </a:r>
            <a:endParaRPr lang="en-US" baseline="-25000" dirty="0"/>
          </a:p>
        </p:txBody>
      </p:sp>
      <p:sp>
        <p:nvSpPr>
          <p:cNvPr id="2" name="TextBox 1"/>
          <p:cNvSpPr txBox="1"/>
          <p:nvPr/>
        </p:nvSpPr>
        <p:spPr>
          <a:xfrm>
            <a:off x="609600" y="6488668"/>
            <a:ext cx="817712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/>
              <a:t>For methods such as MISO, Cufflinks and RSEM, it is critical to have paired-end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50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5" grpId="0" animBg="1"/>
      <p:bldP spid="129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RNA-</a:t>
            </a:r>
            <a:r>
              <a:rPr lang="en-US" dirty="0" err="1"/>
              <a:t>Seq</a:t>
            </a:r>
            <a:r>
              <a:rPr lang="en-US" dirty="0"/>
              <a:t> quantification </a:t>
            </a:r>
            <a:r>
              <a:rPr lang="en-US" dirty="0" smtClean="0"/>
              <a:t>problem. Isoform </a:t>
            </a:r>
            <a:r>
              <a:rPr lang="en-US" dirty="0" err="1" smtClean="0"/>
              <a:t>deconvolution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3657600" cy="28516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3733800"/>
            <a:ext cx="8001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Parameters:   Transcript relative abundance</a:t>
            </a:r>
          </a:p>
          <a:p>
            <a:r>
              <a:rPr lang="en-US" sz="2000" dirty="0" smtClean="0"/>
              <a:t>Latent variables: Fragment alignment source</a:t>
            </a:r>
          </a:p>
          <a:p>
            <a:r>
              <a:rPr lang="en-US" sz="2000" dirty="0"/>
              <a:t>Observed variables: N fragment alignments, </a:t>
            </a:r>
            <a:r>
              <a:rPr lang="en-US" sz="2000" dirty="0" smtClean="0"/>
              <a:t>transcripts, </a:t>
            </a:r>
            <a:r>
              <a:rPr lang="en-US" sz="2000" b="1" dirty="0" smtClean="0"/>
              <a:t>fragment length distribution</a:t>
            </a:r>
            <a:endParaRPr lang="en-US" sz="2000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5257800" y="914400"/>
            <a:ext cx="3047260" cy="2753226"/>
            <a:chOff x="5715000" y="2133600"/>
            <a:chExt cx="3047260" cy="2753226"/>
          </a:xfrm>
        </p:grpSpPr>
        <p:pic>
          <p:nvPicPr>
            <p:cNvPr id="9" name="Picture 8" descr="insert.size.normal.dist.ai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5000" y="2133600"/>
              <a:ext cx="3047260" cy="2753226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 rot="5400000">
              <a:off x="5753100" y="3467100"/>
              <a:ext cx="220980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6971506" y="3466306"/>
              <a:ext cx="220980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8074261" y="21336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77000" y="2133600"/>
              <a:ext cx="383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4876800"/>
            <a:ext cx="5101590" cy="990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62600" y="5029200"/>
            <a:ext cx="339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Probability of the fragment alignment originating from t</a:t>
            </a:r>
            <a:endParaRPr lang="en-US" sz="2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5930900"/>
            <a:ext cx="5222977" cy="7747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62601" y="5766137"/>
            <a:ext cx="3352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Can be shown it is concave, and hence solvable by expectation maximization</a:t>
            </a:r>
          </a:p>
        </p:txBody>
      </p:sp>
    </p:spTree>
    <p:extLst>
      <p:ext uri="{BB962C8B-B14F-4D97-AF65-F5344CB8AC3E}">
        <p14:creationId xmlns:p14="http://schemas.microsoft.com/office/powerpoint/2010/main" val="346887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Current quantification models are complex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its simplest form we assume that reads can be unequivocally mapped. This allows:</a:t>
            </a:r>
          </a:p>
          <a:p>
            <a:pPr lvl="1"/>
            <a:r>
              <a:rPr lang="en-US" dirty="0" smtClean="0"/>
              <a:t>Read counts distribute multinomial with rate estimated from the observed counts</a:t>
            </a:r>
          </a:p>
          <a:p>
            <a:r>
              <a:rPr lang="en-US" dirty="0" smtClean="0"/>
              <a:t>When this assumption breaks, multinomial is no longer appropriate.</a:t>
            </a:r>
          </a:p>
          <a:p>
            <a:r>
              <a:rPr lang="en-US" dirty="0" smtClean="0"/>
              <a:t>More general models use:</a:t>
            </a:r>
          </a:p>
          <a:p>
            <a:pPr lvl="1"/>
            <a:r>
              <a:rPr lang="en-US" dirty="0" smtClean="0"/>
              <a:t>Base quality scores</a:t>
            </a:r>
          </a:p>
          <a:p>
            <a:pPr lvl="1"/>
            <a:r>
              <a:rPr lang="en-US" dirty="0" smtClean="0"/>
              <a:t>Sequence </a:t>
            </a:r>
            <a:r>
              <a:rPr lang="en-US" dirty="0" err="1" smtClean="0"/>
              <a:t>mapability</a:t>
            </a:r>
            <a:endParaRPr lang="en-US" dirty="0" smtClean="0"/>
          </a:p>
          <a:p>
            <a:pPr lvl="1"/>
            <a:r>
              <a:rPr lang="en-US" dirty="0" smtClean="0"/>
              <a:t>Protocol biases (e.g. 3’ bias)</a:t>
            </a:r>
          </a:p>
          <a:p>
            <a:pPr lvl="1"/>
            <a:r>
              <a:rPr lang="en-US" dirty="0" smtClean="0"/>
              <a:t>Sequence biases (e.g. GC)</a:t>
            </a:r>
          </a:p>
          <a:p>
            <a:r>
              <a:rPr lang="en-US" dirty="0" smtClean="0"/>
              <a:t>Handling each of these involves a more complex model where reads are assigned probabilistically not only to an isoform but to a </a:t>
            </a:r>
            <a:r>
              <a:rPr lang="en-US" i="1" dirty="0" smtClean="0"/>
              <a:t>different loci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05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RNA-</a:t>
            </a:r>
            <a:r>
              <a:rPr lang="en-US" dirty="0" err="1" smtClean="0"/>
              <a:t>Seq</a:t>
            </a:r>
            <a:r>
              <a:rPr lang="en-US" dirty="0" smtClean="0"/>
              <a:t> libraries revisited: </a:t>
            </a:r>
            <a:r>
              <a:rPr lang="en-US" dirty="0"/>
              <a:t>End-sequence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Target the start or end of transcripts.</a:t>
            </a:r>
          </a:p>
          <a:p>
            <a:r>
              <a:rPr lang="en-US" dirty="0" smtClean="0"/>
              <a:t>Source: End-enriched RNA</a:t>
            </a:r>
          </a:p>
          <a:p>
            <a:pPr lvl="1"/>
            <a:r>
              <a:rPr lang="en-US" dirty="0" smtClean="0"/>
              <a:t>Fragmented then selected</a:t>
            </a:r>
          </a:p>
          <a:p>
            <a:pPr lvl="1"/>
            <a:r>
              <a:rPr lang="en-US" dirty="0" smtClean="0"/>
              <a:t>Fragmented then enzymatically purified</a:t>
            </a:r>
          </a:p>
          <a:p>
            <a:r>
              <a:rPr lang="en-US" dirty="0" smtClean="0"/>
              <a:t>Uses:</a:t>
            </a:r>
          </a:p>
          <a:p>
            <a:pPr lvl="1"/>
            <a:r>
              <a:rPr lang="en-US" dirty="0" smtClean="0"/>
              <a:t>Annotation of transcriptional start sites</a:t>
            </a:r>
          </a:p>
          <a:p>
            <a:pPr lvl="1"/>
            <a:r>
              <a:rPr lang="en-US" dirty="0" smtClean="0"/>
              <a:t>Annotation of 3’ UTRs</a:t>
            </a:r>
          </a:p>
          <a:p>
            <a:pPr lvl="1"/>
            <a:r>
              <a:rPr lang="en-US" dirty="0" smtClean="0"/>
              <a:t>Quantification and gene expression </a:t>
            </a:r>
          </a:p>
          <a:p>
            <a:pPr lvl="1"/>
            <a:r>
              <a:rPr lang="en-US" dirty="0" smtClean="0"/>
              <a:t>Depth required 3-8 mill reads</a:t>
            </a:r>
          </a:p>
          <a:p>
            <a:pPr lvl="1"/>
            <a:r>
              <a:rPr lang="en-US" b="1" dirty="0" smtClean="0"/>
              <a:t>Low quality RNA samples</a:t>
            </a:r>
          </a:p>
          <a:p>
            <a:pPr lvl="1"/>
            <a:r>
              <a:rPr lang="en-US" b="1" dirty="0" smtClean="0"/>
              <a:t>Single cell RNA sequencing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06413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RNA-</a:t>
            </a:r>
            <a:r>
              <a:rPr lang="en-US" dirty="0" err="1" smtClean="0"/>
              <a:t>Seq</a:t>
            </a:r>
            <a:r>
              <a:rPr lang="en-US" dirty="0" smtClean="0"/>
              <a:t> libraries: Summary</a:t>
            </a:r>
            <a:endParaRPr lang="en-US" dirty="0"/>
          </a:p>
        </p:txBody>
      </p:sp>
      <p:pic>
        <p:nvPicPr>
          <p:cNvPr id="3" name="Picture 2" descr="end.seq.protocol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01700"/>
            <a:ext cx="6096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02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End-sequencing solution</a:t>
            </a:r>
            <a:endParaRPr lang="en-US" dirty="0"/>
          </a:p>
        </p:txBody>
      </p:sp>
      <p:pic>
        <p:nvPicPr>
          <p:cNvPr id="3" name="Picture 2" descr="xample.data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800" y="1054100"/>
            <a:ext cx="5486400" cy="1943100"/>
          </a:xfrm>
          <a:prstGeom prst="rect">
            <a:avLst/>
          </a:prstGeom>
        </p:spPr>
      </p:pic>
      <p:pic>
        <p:nvPicPr>
          <p:cNvPr id="4" name="Picture 3" descr="aggregation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467100"/>
            <a:ext cx="4743450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56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/>
          <p:cNvSpPr txBox="1"/>
          <p:nvPr/>
        </p:nvSpPr>
        <p:spPr>
          <a:xfrm>
            <a:off x="990600" y="6019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3401" y="1295400"/>
            <a:ext cx="7924799" cy="540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Read mapping (alignment): Placing short reads in the genome</a:t>
            </a:r>
          </a:p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Quantification: </a:t>
            </a:r>
          </a:p>
          <a:p>
            <a:pPr marL="800100" lvl="1" indent="-342900">
              <a:lnSpc>
                <a:spcPct val="80000"/>
              </a:lnSpc>
              <a:spcAft>
                <a:spcPts val="1800"/>
              </a:spcAft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Transcript relative abundance estimation</a:t>
            </a:r>
          </a:p>
          <a:p>
            <a:pPr marL="800100" lvl="1" indent="-342900">
              <a:lnSpc>
                <a:spcPct val="80000"/>
              </a:lnSpc>
              <a:spcAft>
                <a:spcPts val="1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Determining whether a gene is expressed </a:t>
            </a:r>
          </a:p>
          <a:p>
            <a:pPr marL="800100" lvl="1" indent="-342900">
              <a:lnSpc>
                <a:spcPct val="80000"/>
              </a:lnSpc>
              <a:spcAft>
                <a:spcPts val="1800"/>
              </a:spcAft>
              <a:buFont typeface="Arial"/>
              <a:buChar char="•"/>
            </a:pPr>
            <a:r>
              <a:rPr lang="en-US" sz="2400" u="sng" dirty="0" smtClean="0">
                <a:solidFill>
                  <a:srgbClr val="000000"/>
                </a:solidFill>
              </a:rPr>
              <a:t>Normalization</a:t>
            </a:r>
          </a:p>
          <a:p>
            <a:pPr marL="800100" lvl="1" indent="-342900">
              <a:lnSpc>
                <a:spcPct val="80000"/>
              </a:lnSpc>
              <a:spcAft>
                <a:spcPts val="1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Finding genes/transcripts that are differentially represented between two or more samples.</a:t>
            </a:r>
          </a:p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400" dirty="0">
                <a:solidFill>
                  <a:srgbClr val="A6A6A6"/>
                </a:solidFill>
              </a:rPr>
              <a:t>Reconstruction: Finding the regions that originated the reads</a:t>
            </a:r>
          </a:p>
          <a:p>
            <a:pPr lvl="1">
              <a:spcAft>
                <a:spcPts val="1800"/>
              </a:spcAft>
              <a:buFont typeface="Arial"/>
              <a:buChar char="•"/>
            </a:pP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ill Sans MT" pitchFamily="34" charset="0"/>
              </a:rPr>
              <a:t>Analysis of counting data requires 3 broad 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0079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normalizing?</a:t>
            </a:r>
            <a:endParaRPr lang="en-US" dirty="0"/>
          </a:p>
        </p:txBody>
      </p:sp>
      <p:pic>
        <p:nvPicPr>
          <p:cNvPr id="3" name="Picture 2" descr="lecture4.counts.scatter.no.xy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914400"/>
            <a:ext cx="5181600" cy="5181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0" y="914400"/>
            <a:ext cx="31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A typical replicate scatter plot</a:t>
            </a:r>
            <a:endParaRPr lang="en-US" baseline="0" dirty="0" smtClean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20087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normalizing?</a:t>
            </a:r>
            <a:endParaRPr lang="en-US" dirty="0"/>
          </a:p>
        </p:txBody>
      </p:sp>
      <p:pic>
        <p:nvPicPr>
          <p:cNvPr id="4" name="Picture 3" descr="lecture4.counts.scat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914400"/>
            <a:ext cx="5181600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1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A typical replicate scatter plot</a:t>
            </a:r>
            <a:endParaRPr lang="en-US" baseline="0" dirty="0" smtClean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117037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8663" y="1565275"/>
            <a:ext cx="2057400" cy="1273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6" name="Rectangle 5"/>
          <p:cNvSpPr>
            <a:spLocks/>
          </p:cNvSpPr>
          <p:nvPr/>
        </p:nvSpPr>
        <p:spPr bwMode="auto">
          <a:xfrm>
            <a:off x="6851651" y="1066800"/>
            <a:ext cx="1409700" cy="63182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lnSpc>
                <a:spcPct val="80000"/>
              </a:lnSpc>
              <a:defRPr/>
            </a:pPr>
            <a:r>
              <a:rPr lang="en-US" sz="2400" dirty="0">
                <a:solidFill>
                  <a:srgbClr val="3344AA"/>
                </a:solidFill>
                <a:latin typeface="+mn-lt"/>
                <a:ea typeface="Gill Sans" pitchFamily="-65" charset="0"/>
                <a:cs typeface="Gill Sans" pitchFamily="-65" charset="0"/>
              </a:rPr>
              <a:t>Sequenced reads</a:t>
            </a:r>
          </a:p>
        </p:txBody>
      </p:sp>
      <p:grpSp>
        <p:nvGrpSpPr>
          <p:cNvPr id="17" name="Group 6"/>
          <p:cNvGrpSpPr>
            <a:grpSpLocks/>
          </p:cNvGrpSpPr>
          <p:nvPr/>
        </p:nvGrpSpPr>
        <p:grpSpPr bwMode="auto">
          <a:xfrm>
            <a:off x="6731001" y="1870075"/>
            <a:ext cx="1652587" cy="841375"/>
            <a:chOff x="0" y="0"/>
            <a:chExt cx="1736" cy="883"/>
          </a:xfrm>
        </p:grpSpPr>
        <p:sp>
          <p:nvSpPr>
            <p:cNvPr id="19" name="Line 7"/>
            <p:cNvSpPr>
              <a:spLocks noChangeShapeType="1"/>
            </p:cNvSpPr>
            <p:nvPr/>
          </p:nvSpPr>
          <p:spPr bwMode="auto">
            <a:xfrm>
              <a:off x="183" y="6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1" name="Line 8"/>
            <p:cNvSpPr>
              <a:spLocks noChangeShapeType="1"/>
            </p:cNvSpPr>
            <p:nvPr/>
          </p:nvSpPr>
          <p:spPr bwMode="auto">
            <a:xfrm>
              <a:off x="400" y="20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2" name="Line 9"/>
            <p:cNvSpPr>
              <a:spLocks noChangeShapeType="1"/>
            </p:cNvSpPr>
            <p:nvPr/>
          </p:nvSpPr>
          <p:spPr bwMode="auto">
            <a:xfrm>
              <a:off x="272" y="14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3" name="Line 10"/>
            <p:cNvSpPr>
              <a:spLocks noChangeShapeType="1"/>
            </p:cNvSpPr>
            <p:nvPr/>
          </p:nvSpPr>
          <p:spPr bwMode="auto">
            <a:xfrm>
              <a:off x="312" y="30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4" name="Line 11"/>
            <p:cNvSpPr>
              <a:spLocks noChangeShapeType="1"/>
            </p:cNvSpPr>
            <p:nvPr/>
          </p:nvSpPr>
          <p:spPr bwMode="auto">
            <a:xfrm>
              <a:off x="489" y="11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5" name="Line 12"/>
            <p:cNvSpPr>
              <a:spLocks noChangeShapeType="1"/>
            </p:cNvSpPr>
            <p:nvPr/>
          </p:nvSpPr>
          <p:spPr bwMode="auto">
            <a:xfrm>
              <a:off x="560" y="28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7" name="Line 13"/>
            <p:cNvSpPr>
              <a:spLocks noChangeShapeType="1"/>
            </p:cNvSpPr>
            <p:nvPr/>
          </p:nvSpPr>
          <p:spPr bwMode="auto">
            <a:xfrm>
              <a:off x="137" y="223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8" name="Line 14"/>
            <p:cNvSpPr>
              <a:spLocks noChangeShapeType="1"/>
            </p:cNvSpPr>
            <p:nvPr/>
          </p:nvSpPr>
          <p:spPr bwMode="auto">
            <a:xfrm>
              <a:off x="560" y="3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9" name="Line 15"/>
            <p:cNvSpPr>
              <a:spLocks noChangeShapeType="1"/>
            </p:cNvSpPr>
            <p:nvPr/>
          </p:nvSpPr>
          <p:spPr bwMode="auto">
            <a:xfrm>
              <a:off x="649" y="20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0" name="Line 16"/>
            <p:cNvSpPr>
              <a:spLocks noChangeShapeType="1"/>
            </p:cNvSpPr>
            <p:nvPr/>
          </p:nvSpPr>
          <p:spPr bwMode="auto">
            <a:xfrm>
              <a:off x="752" y="12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1" name="Line 17"/>
            <p:cNvSpPr>
              <a:spLocks noChangeShapeType="1"/>
            </p:cNvSpPr>
            <p:nvPr/>
          </p:nvSpPr>
          <p:spPr bwMode="auto">
            <a:xfrm>
              <a:off x="967" y="423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2" name="Line 18"/>
            <p:cNvSpPr>
              <a:spLocks noChangeShapeType="1"/>
            </p:cNvSpPr>
            <p:nvPr/>
          </p:nvSpPr>
          <p:spPr bwMode="auto">
            <a:xfrm>
              <a:off x="640" y="39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3" name="Line 19"/>
            <p:cNvSpPr>
              <a:spLocks noChangeShapeType="1"/>
            </p:cNvSpPr>
            <p:nvPr/>
          </p:nvSpPr>
          <p:spPr bwMode="auto">
            <a:xfrm>
              <a:off x="400" y="40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4" name="Line 20"/>
            <p:cNvSpPr>
              <a:spLocks noChangeShapeType="1"/>
            </p:cNvSpPr>
            <p:nvPr/>
          </p:nvSpPr>
          <p:spPr bwMode="auto">
            <a:xfrm>
              <a:off x="137" y="36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5" name="Line 21"/>
            <p:cNvSpPr>
              <a:spLocks noChangeShapeType="1"/>
            </p:cNvSpPr>
            <p:nvPr/>
          </p:nvSpPr>
          <p:spPr bwMode="auto">
            <a:xfrm>
              <a:off x="0" y="297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6" name="Line 22"/>
            <p:cNvSpPr>
              <a:spLocks noChangeShapeType="1"/>
            </p:cNvSpPr>
            <p:nvPr/>
          </p:nvSpPr>
          <p:spPr bwMode="auto">
            <a:xfrm>
              <a:off x="927" y="3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7" name="Line 23"/>
            <p:cNvSpPr>
              <a:spLocks noChangeShapeType="1"/>
            </p:cNvSpPr>
            <p:nvPr/>
          </p:nvSpPr>
          <p:spPr bwMode="auto">
            <a:xfrm>
              <a:off x="1144" y="177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8" name="Line 24"/>
            <p:cNvSpPr>
              <a:spLocks noChangeShapeType="1"/>
            </p:cNvSpPr>
            <p:nvPr/>
          </p:nvSpPr>
          <p:spPr bwMode="auto">
            <a:xfrm>
              <a:off x="1016" y="11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39" name="Line 25"/>
            <p:cNvSpPr>
              <a:spLocks noChangeShapeType="1"/>
            </p:cNvSpPr>
            <p:nvPr/>
          </p:nvSpPr>
          <p:spPr bwMode="auto">
            <a:xfrm>
              <a:off x="1056" y="27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0" name="Line 26"/>
            <p:cNvSpPr>
              <a:spLocks noChangeShapeType="1"/>
            </p:cNvSpPr>
            <p:nvPr/>
          </p:nvSpPr>
          <p:spPr bwMode="auto">
            <a:xfrm>
              <a:off x="1232" y="8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1" name="Line 27"/>
            <p:cNvSpPr>
              <a:spLocks noChangeShapeType="1"/>
            </p:cNvSpPr>
            <p:nvPr/>
          </p:nvSpPr>
          <p:spPr bwMode="auto">
            <a:xfrm>
              <a:off x="1304" y="24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2" name="Line 28"/>
            <p:cNvSpPr>
              <a:spLocks noChangeShapeType="1"/>
            </p:cNvSpPr>
            <p:nvPr/>
          </p:nvSpPr>
          <p:spPr bwMode="auto">
            <a:xfrm>
              <a:off x="881" y="192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3" name="Line 29"/>
            <p:cNvSpPr>
              <a:spLocks noChangeShapeType="1"/>
            </p:cNvSpPr>
            <p:nvPr/>
          </p:nvSpPr>
          <p:spPr bwMode="auto">
            <a:xfrm>
              <a:off x="1304" y="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4" name="Line 30"/>
            <p:cNvSpPr>
              <a:spLocks noChangeShapeType="1"/>
            </p:cNvSpPr>
            <p:nvPr/>
          </p:nvSpPr>
          <p:spPr bwMode="auto">
            <a:xfrm>
              <a:off x="1392" y="168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5" name="Line 31"/>
            <p:cNvSpPr>
              <a:spLocks noChangeShapeType="1"/>
            </p:cNvSpPr>
            <p:nvPr/>
          </p:nvSpPr>
          <p:spPr bwMode="auto">
            <a:xfrm>
              <a:off x="1496" y="88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6" name="Line 32"/>
            <p:cNvSpPr>
              <a:spLocks noChangeShapeType="1"/>
            </p:cNvSpPr>
            <p:nvPr/>
          </p:nvSpPr>
          <p:spPr bwMode="auto">
            <a:xfrm>
              <a:off x="1559" y="272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7" name="Line 33"/>
            <p:cNvSpPr>
              <a:spLocks noChangeShapeType="1"/>
            </p:cNvSpPr>
            <p:nvPr/>
          </p:nvSpPr>
          <p:spPr bwMode="auto">
            <a:xfrm>
              <a:off x="1384" y="360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8" name="Line 34"/>
            <p:cNvSpPr>
              <a:spLocks noChangeShapeType="1"/>
            </p:cNvSpPr>
            <p:nvPr/>
          </p:nvSpPr>
          <p:spPr bwMode="auto">
            <a:xfrm>
              <a:off x="1144" y="368"/>
              <a:ext cx="177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49" name="Line 35"/>
            <p:cNvSpPr>
              <a:spLocks noChangeShapeType="1"/>
            </p:cNvSpPr>
            <p:nvPr/>
          </p:nvSpPr>
          <p:spPr bwMode="auto">
            <a:xfrm>
              <a:off x="881" y="337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0" name="Line 36"/>
            <p:cNvSpPr>
              <a:spLocks noChangeShapeType="1"/>
            </p:cNvSpPr>
            <p:nvPr/>
          </p:nvSpPr>
          <p:spPr bwMode="auto">
            <a:xfrm>
              <a:off x="792" y="263"/>
              <a:ext cx="175" cy="0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1" name="Line 37"/>
            <p:cNvSpPr>
              <a:spLocks noChangeShapeType="1"/>
            </p:cNvSpPr>
            <p:nvPr/>
          </p:nvSpPr>
          <p:spPr bwMode="auto">
            <a:xfrm>
              <a:off x="240" y="72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2" name="Line 38"/>
            <p:cNvSpPr>
              <a:spLocks noChangeShapeType="1"/>
            </p:cNvSpPr>
            <p:nvPr/>
          </p:nvSpPr>
          <p:spPr bwMode="auto">
            <a:xfrm>
              <a:off x="449" y="47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3" name="Line 39"/>
            <p:cNvSpPr>
              <a:spLocks noChangeShapeType="1"/>
            </p:cNvSpPr>
            <p:nvPr/>
          </p:nvSpPr>
          <p:spPr bwMode="auto">
            <a:xfrm>
              <a:off x="200" y="62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4" name="Line 40"/>
            <p:cNvSpPr>
              <a:spLocks noChangeShapeType="1"/>
            </p:cNvSpPr>
            <p:nvPr/>
          </p:nvSpPr>
          <p:spPr bwMode="auto">
            <a:xfrm>
              <a:off x="375" y="55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5" name="Line 41"/>
            <p:cNvSpPr>
              <a:spLocks noChangeShapeType="1"/>
            </p:cNvSpPr>
            <p:nvPr/>
          </p:nvSpPr>
          <p:spPr bwMode="auto">
            <a:xfrm>
              <a:off x="649" y="87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6" name="Line 42"/>
            <p:cNvSpPr>
              <a:spLocks noChangeShapeType="1"/>
            </p:cNvSpPr>
            <p:nvPr/>
          </p:nvSpPr>
          <p:spPr bwMode="auto">
            <a:xfrm>
              <a:off x="320" y="83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7" name="Line 43"/>
            <p:cNvSpPr>
              <a:spLocks noChangeShapeType="1"/>
            </p:cNvSpPr>
            <p:nvPr/>
          </p:nvSpPr>
          <p:spPr bwMode="auto">
            <a:xfrm>
              <a:off x="720" y="47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8" name="Line 44"/>
            <p:cNvSpPr>
              <a:spLocks noChangeShapeType="1"/>
            </p:cNvSpPr>
            <p:nvPr/>
          </p:nvSpPr>
          <p:spPr bwMode="auto">
            <a:xfrm>
              <a:off x="640" y="55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59" name="Line 45"/>
            <p:cNvSpPr>
              <a:spLocks noChangeShapeType="1"/>
            </p:cNvSpPr>
            <p:nvPr/>
          </p:nvSpPr>
          <p:spPr bwMode="auto">
            <a:xfrm>
              <a:off x="735" y="71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0" name="Line 46"/>
            <p:cNvSpPr>
              <a:spLocks noChangeShapeType="1"/>
            </p:cNvSpPr>
            <p:nvPr/>
          </p:nvSpPr>
          <p:spPr bwMode="auto">
            <a:xfrm>
              <a:off x="560" y="63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1" name="Line 47"/>
            <p:cNvSpPr>
              <a:spLocks noChangeShapeType="1"/>
            </p:cNvSpPr>
            <p:nvPr/>
          </p:nvSpPr>
          <p:spPr bwMode="auto">
            <a:xfrm>
              <a:off x="560" y="78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2" name="Line 48"/>
            <p:cNvSpPr>
              <a:spLocks noChangeShapeType="1"/>
            </p:cNvSpPr>
            <p:nvPr/>
          </p:nvSpPr>
          <p:spPr bwMode="auto">
            <a:xfrm>
              <a:off x="472" y="71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3" name="Line 49"/>
            <p:cNvSpPr>
              <a:spLocks noChangeShapeType="1"/>
            </p:cNvSpPr>
            <p:nvPr/>
          </p:nvSpPr>
          <p:spPr bwMode="auto">
            <a:xfrm>
              <a:off x="1496" y="58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4" name="Line 50"/>
            <p:cNvSpPr>
              <a:spLocks noChangeShapeType="1"/>
            </p:cNvSpPr>
            <p:nvPr/>
          </p:nvSpPr>
          <p:spPr bwMode="auto">
            <a:xfrm>
              <a:off x="961" y="88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5" name="Line 51"/>
            <p:cNvSpPr>
              <a:spLocks noChangeShapeType="1"/>
            </p:cNvSpPr>
            <p:nvPr/>
          </p:nvSpPr>
          <p:spPr bwMode="auto">
            <a:xfrm>
              <a:off x="855" y="59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6" name="Line 52"/>
            <p:cNvSpPr>
              <a:spLocks noChangeShapeType="1"/>
            </p:cNvSpPr>
            <p:nvPr/>
          </p:nvSpPr>
          <p:spPr bwMode="auto">
            <a:xfrm>
              <a:off x="961" y="511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7" name="Line 53"/>
            <p:cNvSpPr>
              <a:spLocks noChangeShapeType="1"/>
            </p:cNvSpPr>
            <p:nvPr/>
          </p:nvSpPr>
          <p:spPr bwMode="auto">
            <a:xfrm>
              <a:off x="1176" y="81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8" name="Line 54"/>
            <p:cNvSpPr>
              <a:spLocks noChangeShapeType="1"/>
            </p:cNvSpPr>
            <p:nvPr/>
          </p:nvSpPr>
          <p:spPr bwMode="auto">
            <a:xfrm>
              <a:off x="849" y="785"/>
              <a:ext cx="173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69" name="Line 55"/>
            <p:cNvSpPr>
              <a:spLocks noChangeShapeType="1"/>
            </p:cNvSpPr>
            <p:nvPr/>
          </p:nvSpPr>
          <p:spPr bwMode="auto">
            <a:xfrm>
              <a:off x="1441" y="465"/>
              <a:ext cx="173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0" name="Line 56"/>
            <p:cNvSpPr>
              <a:spLocks noChangeShapeType="1"/>
            </p:cNvSpPr>
            <p:nvPr/>
          </p:nvSpPr>
          <p:spPr bwMode="auto">
            <a:xfrm>
              <a:off x="1224" y="50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1" name="Line 57"/>
            <p:cNvSpPr>
              <a:spLocks noChangeShapeType="1"/>
            </p:cNvSpPr>
            <p:nvPr/>
          </p:nvSpPr>
          <p:spPr bwMode="auto">
            <a:xfrm>
              <a:off x="1264" y="66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2" name="Line 58"/>
            <p:cNvSpPr>
              <a:spLocks noChangeShapeType="1"/>
            </p:cNvSpPr>
            <p:nvPr/>
          </p:nvSpPr>
          <p:spPr bwMode="auto">
            <a:xfrm>
              <a:off x="1087" y="585"/>
              <a:ext cx="175" cy="2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3" name="Line 59"/>
            <p:cNvSpPr>
              <a:spLocks noChangeShapeType="1"/>
            </p:cNvSpPr>
            <p:nvPr/>
          </p:nvSpPr>
          <p:spPr bwMode="auto">
            <a:xfrm>
              <a:off x="1087" y="728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4" name="Line 60"/>
            <p:cNvSpPr>
              <a:spLocks noChangeShapeType="1"/>
            </p:cNvSpPr>
            <p:nvPr/>
          </p:nvSpPr>
          <p:spPr bwMode="auto">
            <a:xfrm>
              <a:off x="1001" y="656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75" name="Line 61"/>
            <p:cNvSpPr>
              <a:spLocks noChangeShapeType="1"/>
            </p:cNvSpPr>
            <p:nvPr/>
          </p:nvSpPr>
          <p:spPr bwMode="auto">
            <a:xfrm>
              <a:off x="183" y="480"/>
              <a:ext cx="175" cy="3"/>
            </a:xfrm>
            <a:prstGeom prst="line">
              <a:avLst/>
            </a:prstGeom>
            <a:noFill/>
            <a:ln w="76200" cap="flat">
              <a:solidFill>
                <a:srgbClr val="3344AA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100" kern="0">
                <a:solidFill>
                  <a:sysClr val="windowText" lastClr="000000"/>
                </a:solidFill>
                <a:latin typeface="+mn-lt"/>
              </a:endParaRPr>
            </a:p>
          </p:txBody>
        </p:sp>
      </p:grpSp>
      <p:sp>
        <p:nvSpPr>
          <p:cNvPr id="76" name="Rectangle 63"/>
          <p:cNvSpPr>
            <a:spLocks/>
          </p:cNvSpPr>
          <p:nvPr/>
        </p:nvSpPr>
        <p:spPr bwMode="auto">
          <a:xfrm>
            <a:off x="923926" y="1470025"/>
            <a:ext cx="579437" cy="35083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lnSpc>
                <a:spcPct val="60000"/>
              </a:lnSpc>
              <a:defRPr/>
            </a:pPr>
            <a:r>
              <a:rPr lang="en-US" sz="2400">
                <a:solidFill>
                  <a:srgbClr val="666666"/>
                </a:solidFill>
                <a:latin typeface="+mn-lt"/>
                <a:ea typeface="Gill Sans" pitchFamily="-65" charset="0"/>
                <a:cs typeface="Gill Sans" pitchFamily="-65" charset="0"/>
              </a:rPr>
              <a:t>cells</a:t>
            </a:r>
          </a:p>
        </p:txBody>
      </p:sp>
      <p:sp>
        <p:nvSpPr>
          <p:cNvPr id="77" name="AutoShape 64"/>
          <p:cNvSpPr>
            <a:spLocks/>
          </p:cNvSpPr>
          <p:nvPr/>
        </p:nvSpPr>
        <p:spPr bwMode="auto">
          <a:xfrm>
            <a:off x="1708151" y="2128837"/>
            <a:ext cx="488950" cy="260350"/>
          </a:xfrm>
          <a:prstGeom prst="rightArrow">
            <a:avLst>
              <a:gd name="adj1" fmla="val 47444"/>
              <a:gd name="adj2" fmla="val 100985"/>
            </a:avLst>
          </a:prstGeom>
          <a:solidFill>
            <a:srgbClr val="3344AA">
              <a:alpha val="81960"/>
            </a:srgbClr>
          </a:solidFill>
          <a:ln w="25400" cap="flat">
            <a:solidFill>
              <a:srgbClr val="666666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100" kern="0">
              <a:solidFill>
                <a:sysClr val="windowText" lastClr="000000"/>
              </a:solidFill>
              <a:latin typeface="+mn-lt"/>
            </a:endParaRPr>
          </a:p>
        </p:txBody>
      </p:sp>
      <p:sp>
        <p:nvSpPr>
          <p:cNvPr id="78" name="AutoShape 65"/>
          <p:cNvSpPr>
            <a:spLocks/>
          </p:cNvSpPr>
          <p:nvPr/>
        </p:nvSpPr>
        <p:spPr bwMode="auto">
          <a:xfrm>
            <a:off x="6265863" y="2128837"/>
            <a:ext cx="487363" cy="260350"/>
          </a:xfrm>
          <a:prstGeom prst="rightArrow">
            <a:avLst>
              <a:gd name="adj1" fmla="val 47444"/>
              <a:gd name="adj2" fmla="val 100985"/>
            </a:avLst>
          </a:prstGeom>
          <a:solidFill>
            <a:srgbClr val="3344AA">
              <a:alpha val="81960"/>
            </a:srgbClr>
          </a:solidFill>
          <a:ln w="25400" cap="flat">
            <a:solidFill>
              <a:srgbClr val="666666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>
              <a:defRPr/>
            </a:pPr>
            <a:endParaRPr lang="en-US" sz="1100" kern="0">
              <a:solidFill>
                <a:sysClr val="windowText" lastClr="000000"/>
              </a:solidFill>
            </a:endParaRPr>
          </a:p>
        </p:txBody>
      </p:sp>
      <p:pic>
        <p:nvPicPr>
          <p:cNvPr id="80" name="Picture 74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24338" y="1333500"/>
            <a:ext cx="2301875" cy="19573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81" name="Rectangle 75"/>
          <p:cNvSpPr>
            <a:spLocks/>
          </p:cNvSpPr>
          <p:nvPr/>
        </p:nvSpPr>
        <p:spPr bwMode="auto">
          <a:xfrm>
            <a:off x="4652284" y="1120775"/>
            <a:ext cx="1409322" cy="34925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>
              <a:lnSpc>
                <a:spcPct val="60000"/>
              </a:lnSpc>
              <a:defRPr/>
            </a:pPr>
            <a:r>
              <a:rPr lang="en-US" sz="2400" dirty="0" smtClean="0">
                <a:solidFill>
                  <a:srgbClr val="666666"/>
                </a:solidFill>
                <a:latin typeface="+mn-lt"/>
                <a:ea typeface="Gill Sans" pitchFamily="-65" charset="0"/>
                <a:cs typeface="Gill Sans" pitchFamily="-65" charset="0"/>
              </a:rPr>
              <a:t>sequencer</a:t>
            </a:r>
            <a:endParaRPr lang="en-US" sz="2400" dirty="0">
              <a:solidFill>
                <a:srgbClr val="666666"/>
              </a:solidFill>
              <a:latin typeface="+mn-lt"/>
              <a:ea typeface="Gill Sans" pitchFamily="-65" charset="0"/>
              <a:cs typeface="Gill Sans" pitchFamily="-65" charset="0"/>
            </a:endParaRPr>
          </a:p>
        </p:txBody>
      </p:sp>
      <p:sp>
        <p:nvSpPr>
          <p:cNvPr id="82" name="AutoShape 76"/>
          <p:cNvSpPr>
            <a:spLocks/>
          </p:cNvSpPr>
          <p:nvPr/>
        </p:nvSpPr>
        <p:spPr bwMode="auto">
          <a:xfrm>
            <a:off x="3949701" y="2152650"/>
            <a:ext cx="487362" cy="258762"/>
          </a:xfrm>
          <a:prstGeom prst="rightArrow">
            <a:avLst>
              <a:gd name="adj1" fmla="val 47444"/>
              <a:gd name="adj2" fmla="val 100985"/>
            </a:avLst>
          </a:prstGeom>
          <a:solidFill>
            <a:srgbClr val="3344AA">
              <a:alpha val="81960"/>
            </a:srgbClr>
          </a:solidFill>
          <a:ln w="25400" cap="flat">
            <a:solidFill>
              <a:srgbClr val="666666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100" kern="0">
              <a:solidFill>
                <a:sysClr val="windowText" lastClr="000000"/>
              </a:solidFill>
              <a:latin typeface="+mn-lt"/>
            </a:endParaRPr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894" y="1817855"/>
            <a:ext cx="1164111" cy="824961"/>
          </a:xfrm>
          <a:prstGeom prst="rect">
            <a:avLst/>
          </a:prstGeom>
        </p:spPr>
      </p:pic>
      <p:sp>
        <p:nvSpPr>
          <p:cNvPr id="79" name="Rectangle 73"/>
          <p:cNvSpPr>
            <a:spLocks/>
          </p:cNvSpPr>
          <p:nvPr/>
        </p:nvSpPr>
        <p:spPr bwMode="auto">
          <a:xfrm>
            <a:off x="2667000" y="1581187"/>
            <a:ext cx="709612" cy="36353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lnSpc>
                <a:spcPct val="140000"/>
              </a:lnSpc>
              <a:defRPr/>
            </a:pPr>
            <a:r>
              <a:rPr lang="en-US" sz="2000" dirty="0" err="1" smtClean="0">
                <a:solidFill>
                  <a:srgbClr val="FFFFFF"/>
                </a:solidFill>
                <a:latin typeface="+mn-lt"/>
                <a:ea typeface="Gill Sans" pitchFamily="-65" charset="0"/>
                <a:cs typeface="Gill Sans" pitchFamily="-65" charset="0"/>
              </a:rPr>
              <a:t>cDNA</a:t>
            </a:r>
            <a:endParaRPr lang="en-US" sz="2000" dirty="0">
              <a:solidFill>
                <a:srgbClr val="FFFFFF"/>
              </a:solidFill>
              <a:latin typeface="+mn-lt"/>
              <a:ea typeface="Gill Sans" pitchFamily="-65" charset="0"/>
              <a:cs typeface="Gill Sans" pitchFamily="-65" charset="0"/>
            </a:endParaRPr>
          </a:p>
        </p:txBody>
      </p:sp>
      <p:sp>
        <p:nvSpPr>
          <p:cNvPr id="86" name="Rectangle 73"/>
          <p:cNvSpPr>
            <a:spLocks/>
          </p:cNvSpPr>
          <p:nvPr/>
        </p:nvSpPr>
        <p:spPr bwMode="auto">
          <a:xfrm>
            <a:off x="2667000" y="1979650"/>
            <a:ext cx="709612" cy="36353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lnSpc>
                <a:spcPct val="140000"/>
              </a:lnSpc>
              <a:defRPr/>
            </a:pPr>
            <a:r>
              <a:rPr lang="en-US" sz="2000" dirty="0" err="1" smtClean="0">
                <a:solidFill>
                  <a:srgbClr val="FFFFFF"/>
                </a:solidFill>
                <a:latin typeface="+mn-lt"/>
                <a:ea typeface="Gill Sans" pitchFamily="-65" charset="0"/>
                <a:cs typeface="Gill Sans" pitchFamily="-65" charset="0"/>
              </a:rPr>
              <a:t>ChIP</a:t>
            </a:r>
            <a:endParaRPr lang="en-US" sz="2000" dirty="0">
              <a:solidFill>
                <a:srgbClr val="FFFFFF"/>
              </a:solidFill>
              <a:latin typeface="+mn-lt"/>
              <a:ea typeface="Gill Sans" pitchFamily="-65" charset="0"/>
              <a:cs typeface="Gill Sans" pitchFamily="-65" charset="0"/>
            </a:endParaRPr>
          </a:p>
        </p:txBody>
      </p:sp>
      <p:sp>
        <p:nvSpPr>
          <p:cNvPr id="89" name="Freeform 46"/>
          <p:cNvSpPr>
            <a:spLocks/>
          </p:cNvSpPr>
          <p:nvPr/>
        </p:nvSpPr>
        <p:spPr bwMode="auto">
          <a:xfrm>
            <a:off x="3871912" y="5561012"/>
            <a:ext cx="1554163" cy="571500"/>
          </a:xfrm>
          <a:custGeom>
            <a:avLst/>
            <a:gdLst>
              <a:gd name="T0" fmla="*/ 0 w 21600"/>
              <a:gd name="T1" fmla="*/ 571500 h 18451"/>
              <a:gd name="T2" fmla="*/ 373575 w 21600"/>
              <a:gd name="T3" fmla="*/ 256650 h 18451"/>
              <a:gd name="T4" fmla="*/ 853926 w 21600"/>
              <a:gd name="T5" fmla="*/ 20536 h 18451"/>
              <a:gd name="T6" fmla="*/ 1554163 w 21600"/>
              <a:gd name="T7" fmla="*/ 571500 h 18451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18451"/>
              <a:gd name="T14" fmla="*/ 21600 w 21600"/>
              <a:gd name="T15" fmla="*/ 18451 h 184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18451">
                <a:moveTo>
                  <a:pt x="0" y="18451"/>
                </a:moveTo>
                <a:cubicBezTo>
                  <a:pt x="0" y="18451"/>
                  <a:pt x="2225" y="5745"/>
                  <a:pt x="5192" y="8286"/>
                </a:cubicBezTo>
                <a:cubicBezTo>
                  <a:pt x="8159" y="10827"/>
                  <a:pt x="7418" y="-3149"/>
                  <a:pt x="11868" y="663"/>
                </a:cubicBezTo>
                <a:cubicBezTo>
                  <a:pt x="16319" y="4475"/>
                  <a:pt x="21600" y="18451"/>
                  <a:pt x="21600" y="18451"/>
                </a:cubicBezTo>
              </a:path>
            </a:pathLst>
          </a:custGeom>
          <a:solidFill>
            <a:schemeClr val="accent1"/>
          </a:solidFill>
          <a:ln w="25400" cap="flat">
            <a:solidFill>
              <a:srgbClr val="3344AA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0" name="Freeform 47"/>
          <p:cNvSpPr>
            <a:spLocks/>
          </p:cNvSpPr>
          <p:nvPr/>
        </p:nvSpPr>
        <p:spPr bwMode="auto">
          <a:xfrm>
            <a:off x="5889625" y="5703887"/>
            <a:ext cx="1081087" cy="420688"/>
          </a:xfrm>
          <a:custGeom>
            <a:avLst/>
            <a:gdLst>
              <a:gd name="T0" fmla="*/ 0 w 21600"/>
              <a:gd name="T1" fmla="*/ 420688 h 16987"/>
              <a:gd name="T2" fmla="*/ 182934 w 21600"/>
              <a:gd name="T3" fmla="*/ 214938 h 16987"/>
              <a:gd name="T4" fmla="*/ 498952 w 21600"/>
              <a:gd name="T5" fmla="*/ 50348 h 16987"/>
              <a:gd name="T6" fmla="*/ 781686 w 21600"/>
              <a:gd name="T7" fmla="*/ 91508 h 16987"/>
              <a:gd name="T8" fmla="*/ 1081087 w 21600"/>
              <a:gd name="T9" fmla="*/ 420688 h 1698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1600"/>
              <a:gd name="T16" fmla="*/ 0 h 16987"/>
              <a:gd name="T17" fmla="*/ 21600 w 21600"/>
              <a:gd name="T18" fmla="*/ 16987 h 1698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16987">
                <a:moveTo>
                  <a:pt x="0" y="16987"/>
                </a:moveTo>
                <a:cubicBezTo>
                  <a:pt x="0" y="16987"/>
                  <a:pt x="332" y="10341"/>
                  <a:pt x="3655" y="8679"/>
                </a:cubicBezTo>
                <a:cubicBezTo>
                  <a:pt x="6978" y="7018"/>
                  <a:pt x="7311" y="-4613"/>
                  <a:pt x="9969" y="2033"/>
                </a:cubicBezTo>
                <a:cubicBezTo>
                  <a:pt x="12628" y="8679"/>
                  <a:pt x="13625" y="3695"/>
                  <a:pt x="15618" y="3695"/>
                </a:cubicBezTo>
                <a:cubicBezTo>
                  <a:pt x="17612" y="3695"/>
                  <a:pt x="21600" y="16987"/>
                  <a:pt x="21600" y="16987"/>
                </a:cubicBezTo>
              </a:path>
            </a:pathLst>
          </a:custGeom>
          <a:solidFill>
            <a:schemeClr val="accent1"/>
          </a:solidFill>
          <a:ln w="25400" cap="flat">
            <a:solidFill>
              <a:srgbClr val="3344AA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1" name="Freeform 48"/>
          <p:cNvSpPr>
            <a:spLocks/>
          </p:cNvSpPr>
          <p:nvPr/>
        </p:nvSpPr>
        <p:spPr bwMode="auto">
          <a:xfrm>
            <a:off x="2058987" y="5332412"/>
            <a:ext cx="1349375" cy="800100"/>
          </a:xfrm>
          <a:custGeom>
            <a:avLst/>
            <a:gdLst>
              <a:gd name="T0" fmla="*/ 0 w 21600"/>
              <a:gd name="T1" fmla="*/ 800100 h 19791"/>
              <a:gd name="T2" fmla="*/ 162425 w 21600"/>
              <a:gd name="T3" fmla="*/ 177072 h 19791"/>
              <a:gd name="T4" fmla="*/ 413496 w 21600"/>
              <a:gd name="T5" fmla="*/ 21305 h 19791"/>
              <a:gd name="T6" fmla="*/ 661256 w 21600"/>
              <a:gd name="T7" fmla="*/ 103696 h 19791"/>
              <a:gd name="T8" fmla="*/ 1027649 w 21600"/>
              <a:gd name="T9" fmla="*/ 157263 h 19791"/>
              <a:gd name="T10" fmla="*/ 1349375 w 21600"/>
              <a:gd name="T11" fmla="*/ 800100 h 1979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1600"/>
              <a:gd name="T19" fmla="*/ 0 h 19791"/>
              <a:gd name="T20" fmla="*/ 21600 w 21600"/>
              <a:gd name="T21" fmla="*/ 19791 h 1979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19791">
                <a:moveTo>
                  <a:pt x="0" y="19791"/>
                </a:moveTo>
                <a:cubicBezTo>
                  <a:pt x="0" y="19791"/>
                  <a:pt x="1891" y="4380"/>
                  <a:pt x="2600" y="4380"/>
                </a:cubicBezTo>
                <a:cubicBezTo>
                  <a:pt x="3310" y="4380"/>
                  <a:pt x="4533" y="-1809"/>
                  <a:pt x="6619" y="527"/>
                </a:cubicBezTo>
                <a:cubicBezTo>
                  <a:pt x="8952" y="3139"/>
                  <a:pt x="7113" y="-1631"/>
                  <a:pt x="10585" y="2565"/>
                </a:cubicBezTo>
                <a:cubicBezTo>
                  <a:pt x="13875" y="6540"/>
                  <a:pt x="15505" y="3890"/>
                  <a:pt x="16450" y="3890"/>
                </a:cubicBezTo>
                <a:cubicBezTo>
                  <a:pt x="17396" y="3890"/>
                  <a:pt x="21600" y="19791"/>
                  <a:pt x="21600" y="19791"/>
                </a:cubicBezTo>
              </a:path>
            </a:pathLst>
          </a:custGeom>
          <a:solidFill>
            <a:schemeClr val="accent1"/>
          </a:solidFill>
          <a:ln w="25400" cap="flat">
            <a:solidFill>
              <a:srgbClr val="3344AA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" name="Rectangle 52"/>
          <p:cNvSpPr>
            <a:spLocks/>
          </p:cNvSpPr>
          <p:nvPr/>
        </p:nvSpPr>
        <p:spPr bwMode="auto">
          <a:xfrm>
            <a:off x="1898650" y="6151562"/>
            <a:ext cx="5214937" cy="142875"/>
          </a:xfrm>
          <a:prstGeom prst="rect">
            <a:avLst/>
          </a:prstGeom>
          <a:solidFill>
            <a:srgbClr val="000000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eaLnBrk="1" hangingPunct="1"/>
            <a:endParaRPr lang="en-US" sz="3000">
              <a:solidFill>
                <a:srgbClr val="000000"/>
              </a:solidFill>
              <a:sym typeface="Gill Sans" pitchFamily="-65" charset="0"/>
            </a:endParaRPr>
          </a:p>
        </p:txBody>
      </p:sp>
      <p:sp>
        <p:nvSpPr>
          <p:cNvPr id="93" name="Rectangle 53"/>
          <p:cNvSpPr>
            <a:spLocks/>
          </p:cNvSpPr>
          <p:nvPr/>
        </p:nvSpPr>
        <p:spPr bwMode="auto">
          <a:xfrm>
            <a:off x="1371600" y="6240462"/>
            <a:ext cx="1036637" cy="312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eaLnBrk="1" hangingPunct="1">
              <a:lnSpc>
                <a:spcPct val="90000"/>
              </a:lnSpc>
            </a:pPr>
            <a:r>
              <a:rPr lang="en-US" sz="2100">
                <a:solidFill>
                  <a:srgbClr val="000000"/>
                </a:solidFill>
                <a:ea typeface="Gill Sans" pitchFamily="-65" charset="0"/>
                <a:cs typeface="Gill Sans" pitchFamily="-65" charset="0"/>
                <a:sym typeface="Gill Sans" pitchFamily="-65" charset="0"/>
              </a:rPr>
              <a:t>genome</a:t>
            </a:r>
          </a:p>
        </p:txBody>
      </p:sp>
      <p:sp>
        <p:nvSpPr>
          <p:cNvPr id="94" name="Rectangle 3"/>
          <p:cNvSpPr>
            <a:spLocks/>
          </p:cNvSpPr>
          <p:nvPr/>
        </p:nvSpPr>
        <p:spPr bwMode="auto">
          <a:xfrm>
            <a:off x="6550025" y="4926012"/>
            <a:ext cx="1036638" cy="5984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eaLnBrk="1" hangingPunct="1">
              <a:lnSpc>
                <a:spcPct val="90000"/>
              </a:lnSpc>
            </a:pPr>
            <a:r>
              <a:rPr lang="en-US" sz="2100">
                <a:solidFill>
                  <a:srgbClr val="3344AA"/>
                </a:solidFill>
                <a:ea typeface="Gill Sans" pitchFamily="-65" charset="0"/>
                <a:cs typeface="Gill Sans" pitchFamily="-65" charset="0"/>
                <a:sym typeface="Gill Sans" pitchFamily="-65" charset="0"/>
              </a:rPr>
              <a:t>read coverage</a:t>
            </a:r>
          </a:p>
        </p:txBody>
      </p:sp>
      <p:grpSp>
        <p:nvGrpSpPr>
          <p:cNvPr id="97" name="Group 96"/>
          <p:cNvGrpSpPr/>
          <p:nvPr/>
        </p:nvGrpSpPr>
        <p:grpSpPr>
          <a:xfrm>
            <a:off x="3048000" y="3657600"/>
            <a:ext cx="2971800" cy="1143000"/>
            <a:chOff x="3048000" y="3657600"/>
            <a:chExt cx="2971800" cy="1143000"/>
          </a:xfrm>
        </p:grpSpPr>
        <p:sp>
          <p:nvSpPr>
            <p:cNvPr id="95" name="Rectangle 94"/>
            <p:cNvSpPr/>
            <p:nvPr/>
          </p:nvSpPr>
          <p:spPr>
            <a:xfrm>
              <a:off x="3048000" y="3657600"/>
              <a:ext cx="2971800" cy="1143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3962400" y="4038600"/>
              <a:ext cx="1149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FFFF"/>
                  </a:solidFill>
                </a:rPr>
                <a:t>Alignment</a:t>
              </a:r>
              <a:endParaRPr lang="en-US" dirty="0">
                <a:solidFill>
                  <a:srgbClr val="FFFFFF"/>
                </a:solidFill>
              </a:endParaRPr>
            </a:p>
          </p:txBody>
        </p:sp>
      </p:grpSp>
      <p:sp>
        <p:nvSpPr>
          <p:cNvPr id="100" name="Bent-Up Arrow 99"/>
          <p:cNvSpPr/>
          <p:nvPr/>
        </p:nvSpPr>
        <p:spPr>
          <a:xfrm rot="16200000" flipH="1">
            <a:off x="6637020" y="3284220"/>
            <a:ext cx="1295400" cy="822960"/>
          </a:xfrm>
          <a:prstGeom prst="bentUpArrow">
            <a:avLst/>
          </a:prstGeom>
          <a:solidFill>
            <a:srgbClr val="3344AA">
              <a:alpha val="82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Once sequenced the problem becomes </a:t>
            </a:r>
            <a:r>
              <a:rPr lang="en-US" dirty="0" smtClean="0"/>
              <a:t>computational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61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 animBg="1"/>
      <p:bldP spid="92" grpId="0" animBg="1"/>
      <p:bldP spid="93" grpId="0"/>
      <p:bldP spid="94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Accounts for:</a:t>
            </a:r>
          </a:p>
          <a:p>
            <a:pPr lvl="1"/>
            <a:r>
              <a:rPr lang="en-US" dirty="0" smtClean="0"/>
              <a:t>Differences in sequencing depth</a:t>
            </a:r>
          </a:p>
          <a:p>
            <a:pPr lvl="1"/>
            <a:r>
              <a:rPr lang="en-US" dirty="0" smtClean="0"/>
              <a:t>Differences in the number of reads generated by transcripts of different length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TPM normalizatio</a:t>
            </a:r>
            <a:r>
              <a:rPr lang="en-US" dirty="0"/>
              <a:t>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68" y="3031067"/>
            <a:ext cx="4030132" cy="982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33" y="4258733"/>
            <a:ext cx="803628" cy="5672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90461" y="4258733"/>
            <a:ext cx="4251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Estimated reads</a:t>
            </a:r>
            <a:r>
              <a:rPr lang="en-US" dirty="0">
                <a:latin typeface="Tahoma"/>
                <a:cs typeface="Tahoma"/>
              </a:rPr>
              <a:t>/</a:t>
            </a:r>
            <a:r>
              <a:rPr lang="en-US" baseline="0" dirty="0" smtClean="0">
                <a:latin typeface="Tahoma"/>
                <a:cs typeface="Tahoma"/>
              </a:rPr>
              <a:t>fragments</a:t>
            </a:r>
            <a:r>
              <a:rPr lang="en-US" dirty="0" smtClean="0">
                <a:latin typeface="Tahoma"/>
                <a:cs typeface="Tahoma"/>
              </a:rPr>
              <a:t> </a:t>
            </a:r>
            <a:r>
              <a:rPr lang="en-US" baseline="0" dirty="0" smtClean="0">
                <a:latin typeface="Tahoma"/>
                <a:cs typeface="Tahoma"/>
              </a:rPr>
              <a:t>for the gene</a:t>
            </a:r>
            <a:endParaRPr lang="en-US" baseline="0" dirty="0" smtClean="0">
              <a:latin typeface="Tahoma"/>
              <a:cs typeface="Tahom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65" y="4925365"/>
            <a:ext cx="438727" cy="4021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0461" y="4872448"/>
            <a:ext cx="2412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Total reads/fragments </a:t>
            </a:r>
            <a:endParaRPr lang="en-US" baseline="0" dirty="0" smtClean="0">
              <a:latin typeface="Tahoma"/>
              <a:cs typeface="Tahom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59" y="5426895"/>
            <a:ext cx="410633" cy="59313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90461" y="5486164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Length</a:t>
            </a:r>
            <a:r>
              <a:rPr lang="en-US" dirty="0" smtClean="0">
                <a:latin typeface="Tahoma"/>
                <a:cs typeface="Tahoma"/>
              </a:rPr>
              <a:t> of the transcript</a:t>
            </a:r>
            <a:endParaRPr lang="en-US" baseline="0" dirty="0" smtClean="0"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275185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composition impacts transcript </a:t>
            </a:r>
            <a:r>
              <a:rPr lang="en-US" b="1" i="1" dirty="0" smtClean="0"/>
              <a:t>relative</a:t>
            </a:r>
            <a:r>
              <a:rPr lang="en-US" dirty="0" smtClean="0"/>
              <a:t> abundance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98530" y="2175289"/>
            <a:ext cx="3488989" cy="293445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978085" y="3241035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130485" y="3393435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588567" y="3216460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00682" y="3868803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991774" y="3846009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830292" y="3612427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2531901" y="4007496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488097" y="2890652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40497" y="3043052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4458894" y="2145202"/>
            <a:ext cx="3488989" cy="293445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4838449" y="3210948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990849" y="3363348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5448931" y="3186373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561046" y="3838716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5400000">
            <a:off x="6852138" y="3815922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690656" y="3582340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6392265" y="3977409"/>
            <a:ext cx="189778" cy="27738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348461" y="2860565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500861" y="3012965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955940" y="5430923"/>
            <a:ext cx="110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type I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793565" y="5430923"/>
            <a:ext cx="1167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type II</a:t>
            </a:r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4990849" y="38898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143249" y="40422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95649" y="41946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448049" y="43470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600449" y="44994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752849" y="46518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905249" y="4804212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105400" y="4495800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066608" y="4354304"/>
            <a:ext cx="458082" cy="15969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134833" y="6172200"/>
            <a:ext cx="6942367" cy="6613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Normalizing by total reads does not work well for samples with very different RNA composition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04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8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4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1" grpId="0"/>
      <p:bldP spid="4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normalization techniques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493" y="1801923"/>
            <a:ext cx="4457700" cy="1409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1349" y="4613365"/>
            <a:ext cx="45897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i</a:t>
            </a:r>
            <a:r>
              <a:rPr lang="en-US" dirty="0" smtClean="0"/>
              <a:t> runs through all </a:t>
            </a:r>
            <a:r>
              <a:rPr lang="en-US" i="1" dirty="0" smtClean="0"/>
              <a:t>n</a:t>
            </a:r>
            <a:r>
              <a:rPr lang="en-US" dirty="0" smtClean="0"/>
              <a:t> genes </a:t>
            </a:r>
          </a:p>
          <a:p>
            <a:r>
              <a:rPr lang="en-US" i="1" dirty="0" smtClean="0"/>
              <a:t>j</a:t>
            </a:r>
            <a:r>
              <a:rPr lang="en-US" dirty="0" smtClean="0"/>
              <a:t> through all </a:t>
            </a:r>
            <a:r>
              <a:rPr lang="en-US" i="1" dirty="0" smtClean="0"/>
              <a:t>m</a:t>
            </a:r>
            <a:r>
              <a:rPr lang="en-US" dirty="0" smtClean="0"/>
              <a:t> samples</a:t>
            </a:r>
          </a:p>
          <a:p>
            <a:r>
              <a:rPr lang="en-US" i="1" dirty="0" err="1" smtClean="0"/>
              <a:t>k</a:t>
            </a:r>
            <a:r>
              <a:rPr lang="en-US" i="1" baseline="-25000" dirty="0" err="1" smtClean="0"/>
              <a:t>ij</a:t>
            </a:r>
            <a:r>
              <a:rPr lang="en-US" dirty="0" smtClean="0"/>
              <a:t> is the observed counts for gene </a:t>
            </a:r>
            <a:r>
              <a:rPr lang="en-US" i="1" dirty="0" err="1" smtClean="0"/>
              <a:t>i</a:t>
            </a:r>
            <a:r>
              <a:rPr lang="en-US" dirty="0" smtClean="0"/>
              <a:t> in sample </a:t>
            </a:r>
            <a:r>
              <a:rPr lang="en-US" i="1" dirty="0" smtClean="0"/>
              <a:t>j</a:t>
            </a:r>
          </a:p>
          <a:p>
            <a:r>
              <a:rPr lang="en-US" i="1" dirty="0" err="1" smtClean="0"/>
              <a:t>s</a:t>
            </a:r>
            <a:r>
              <a:rPr lang="en-US" baseline="-25000" dirty="0" err="1" smtClean="0"/>
              <a:t>j</a:t>
            </a:r>
            <a:r>
              <a:rPr lang="en-US" baseline="-25000" dirty="0" smtClean="0"/>
              <a:t> </a:t>
            </a:r>
            <a:r>
              <a:rPr lang="en-US" dirty="0" smtClean="0"/>
              <a:t>Is the normalization constant </a:t>
            </a:r>
            <a:endParaRPr lang="en-US" baseline="-25000" dirty="0"/>
          </a:p>
        </p:txBody>
      </p:sp>
      <p:sp useBgFill="1">
        <p:nvSpPr>
          <p:cNvPr id="6" name="TextBox 5"/>
          <p:cNvSpPr txBox="1"/>
          <p:nvPr/>
        </p:nvSpPr>
        <p:spPr>
          <a:xfrm>
            <a:off x="1992664" y="1758126"/>
            <a:ext cx="33576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40151" y="6511265"/>
            <a:ext cx="19038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Alders and Huber, 2010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4660900" y="1066800"/>
            <a:ext cx="341857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Counts for gene 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in experiment </a:t>
            </a:r>
            <a:r>
              <a:rPr lang="en-US" dirty="0">
                <a:latin typeface="Courier New"/>
                <a:cs typeface="Courier New"/>
              </a:rPr>
              <a:t>j</a:t>
            </a:r>
          </a:p>
        </p:txBody>
      </p:sp>
      <p:cxnSp>
        <p:nvCxnSpPr>
          <p:cNvPr id="9" name="Straight Arrow Connector 8"/>
          <p:cNvCxnSpPr>
            <a:stCxn id="5" idx="2"/>
          </p:cNvCxnSpPr>
          <p:nvPr/>
        </p:nvCxnSpPr>
        <p:spPr>
          <a:xfrm flipH="1">
            <a:off x="4648201" y="1436132"/>
            <a:ext cx="1721986" cy="4942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46372" y="3225800"/>
            <a:ext cx="30331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Geometric mean for that gene</a:t>
            </a:r>
          </a:p>
          <a:p>
            <a:pPr algn="ctr"/>
            <a:r>
              <a:rPr lang="en-US" dirty="0" smtClean="0"/>
              <a:t> over ALL experiments</a:t>
            </a:r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11" name="Straight Arrow Connector 10"/>
          <p:cNvCxnSpPr>
            <a:stCxn id="10" idx="0"/>
          </p:cNvCxnSpPr>
          <p:nvPr/>
        </p:nvCxnSpPr>
        <p:spPr>
          <a:xfrm flipH="1" flipV="1">
            <a:off x="5029201" y="2921000"/>
            <a:ext cx="1533722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470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do an experiment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84" y="1143000"/>
            <a:ext cx="3633216" cy="60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03700" y="1066800"/>
            <a:ext cx="3343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 read number, </a:t>
            </a:r>
          </a:p>
          <a:p>
            <a:r>
              <a:rPr lang="en-US" dirty="0" smtClean="0"/>
              <a:t>one transcript many fold changed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05000"/>
            <a:ext cx="3465095" cy="914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67200" y="175260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Size normalization results in 2-fold changes in </a:t>
            </a:r>
            <a:r>
              <a:rPr lang="en-US" i="1" dirty="0" smtClean="0"/>
              <a:t>all</a:t>
            </a:r>
            <a:r>
              <a:rPr lang="en-US" dirty="0" smtClean="0"/>
              <a:t> transcripts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4343400"/>
            <a:ext cx="4114800" cy="23222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71" y="2971800"/>
            <a:ext cx="5578929" cy="127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9599" y="4419600"/>
            <a:ext cx="4213825" cy="228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76600" y="914400"/>
            <a:ext cx="533400" cy="914400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7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everything changes: Spike-ins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38200"/>
            <a:ext cx="8204886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99" y="4546600"/>
            <a:ext cx="8122381" cy="1854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69527" y="6550223"/>
            <a:ext cx="1736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Lovén</a:t>
            </a:r>
            <a:r>
              <a:rPr lang="en-US" sz="1400" dirty="0" smtClean="0"/>
              <a:t> et al, Cell 2012</a:t>
            </a:r>
            <a:endParaRPr lang="en-US" sz="1400" dirty="0"/>
          </a:p>
        </p:txBody>
      </p:sp>
      <p:sp useBgFill="1">
        <p:nvSpPr>
          <p:cNvPr id="6" name="Rectangle 5"/>
          <p:cNvSpPr/>
          <p:nvPr/>
        </p:nvSpPr>
        <p:spPr>
          <a:xfrm>
            <a:off x="152400" y="4495800"/>
            <a:ext cx="8382000" cy="1981200"/>
          </a:xfrm>
          <a:prstGeom prst="rect">
            <a:avLst/>
          </a:prstGeom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80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Considerations and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library complexity</a:t>
            </a:r>
          </a:p>
          <a:p>
            <a:pPr lvl="1"/>
            <a:r>
              <a:rPr lang="en-US" dirty="0"/>
              <a:t> #molecules in library &gt;&gt; #sequenced molecules</a:t>
            </a:r>
          </a:p>
          <a:p>
            <a:r>
              <a:rPr lang="en-US" dirty="0" smtClean="0"/>
              <a:t>Short reads</a:t>
            </a:r>
          </a:p>
          <a:p>
            <a:pPr lvl="1"/>
            <a:r>
              <a:rPr lang="en-US" dirty="0" smtClean="0"/>
              <a:t>Read length &lt;&lt; sequenced molecule length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Not all applications satisfy this:</a:t>
            </a:r>
          </a:p>
          <a:p>
            <a:r>
              <a:rPr lang="en-US" dirty="0" err="1" smtClean="0"/>
              <a:t>miRNA</a:t>
            </a:r>
            <a:r>
              <a:rPr lang="en-US" dirty="0" smtClean="0"/>
              <a:t> sequencing</a:t>
            </a:r>
          </a:p>
          <a:p>
            <a:r>
              <a:rPr lang="en-US" dirty="0" smtClean="0"/>
              <a:t>Small input sequencing (e.g. single cell sequencing)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132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Corollaries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Libraries satisfying assumptions 1 &amp; 2 only measure relative abundance</a:t>
            </a:r>
          </a:p>
          <a:p>
            <a:r>
              <a:rPr lang="en-US" dirty="0" smtClean="0"/>
              <a:t>Key quantity: # fragments sequenced for each transcript. Need to:</a:t>
            </a:r>
          </a:p>
          <a:p>
            <a:pPr lvl="1"/>
            <a:r>
              <a:rPr lang="en-US" b="1" dirty="0" smtClean="0"/>
              <a:t>Which transcript generated the observed read?</a:t>
            </a:r>
          </a:p>
          <a:p>
            <a:r>
              <a:rPr lang="en-US" dirty="0" smtClean="0"/>
              <a:t>Isn’t this easy?</a:t>
            </a:r>
          </a:p>
          <a:p>
            <a:pPr lvl="1"/>
            <a:r>
              <a:rPr lang="en-US" dirty="0" smtClean="0"/>
              <a:t>Reads do not uniquely map</a:t>
            </a:r>
          </a:p>
          <a:p>
            <a:pPr lvl="1"/>
            <a:r>
              <a:rPr lang="en-US" dirty="0" smtClean="0"/>
              <a:t>Transcripts or genes have different isoforms</a:t>
            </a:r>
          </a:p>
          <a:p>
            <a:pPr lvl="1"/>
            <a:r>
              <a:rPr lang="en-US" dirty="0" smtClean="0"/>
              <a:t>Sequencing has a ~ 1% error rate</a:t>
            </a:r>
          </a:p>
          <a:p>
            <a:pPr lvl="1"/>
            <a:r>
              <a:rPr lang="en-US" dirty="0" smtClean="0"/>
              <a:t>Transcripts are not uniformly sequenced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854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The RNA-Seq quantification problem (simple case)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143000"/>
            <a:ext cx="62504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Start with a set of previous gene/transcript annotations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Assume only one isoform per gene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Assume 1-1 read to transcript correspondence.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888468"/>
            <a:ext cx="2363537" cy="4318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96000" y="3505200"/>
            <a:ext cx="274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Using the Poisson approximation to the binomial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4191000" y="4648200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We seek to maximize the likelihood of transcript frequencies given the data</a:t>
            </a:r>
            <a:endParaRPr lang="en-US" sz="20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650" y="5791200"/>
            <a:ext cx="1682750" cy="762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68960" y="5879068"/>
            <a:ext cx="2865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Which, of course has MLE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438400"/>
            <a:ext cx="6381750" cy="381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2831928"/>
            <a:ext cx="5791200" cy="4192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3276600"/>
            <a:ext cx="1447800" cy="381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5000" y="3276600"/>
            <a:ext cx="201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(Sequencing depth)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843" y="3886200"/>
            <a:ext cx="5684157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01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Sequenced reads are aligned to a reference sequence</a:t>
            </a:r>
          </a:p>
          <a:p>
            <a:pPr lvl="1"/>
            <a:r>
              <a:rPr lang="en-US" dirty="0" smtClean="0"/>
              <a:t>the species genome or </a:t>
            </a:r>
          </a:p>
          <a:p>
            <a:pPr lvl="1"/>
            <a:r>
              <a:rPr lang="en-US" dirty="0" smtClean="0"/>
              <a:t>its </a:t>
            </a:r>
            <a:r>
              <a:rPr lang="en-US" dirty="0" err="1" smtClean="0"/>
              <a:t>transcriptome</a:t>
            </a:r>
            <a:endParaRPr lang="en-US" dirty="0" smtClean="0"/>
          </a:p>
          <a:p>
            <a:r>
              <a:rPr lang="en-US" dirty="0" smtClean="0"/>
              <a:t>Transcript abundance is measured:</a:t>
            </a:r>
          </a:p>
          <a:p>
            <a:pPr lvl="1"/>
            <a:r>
              <a:rPr lang="en-US" dirty="0" smtClean="0"/>
              <a:t>By counting reads mapped to each transcript (not accurate when multiple isoforms share sequence)</a:t>
            </a:r>
          </a:p>
          <a:p>
            <a:pPr lvl="1"/>
            <a:r>
              <a:rPr lang="en-US" dirty="0" smtClean="0"/>
              <a:t>By solving a maximizing the likelihood of the observed mapping given transcript abundance</a:t>
            </a:r>
            <a:endParaRPr lang="en-US" dirty="0"/>
          </a:p>
          <a:p>
            <a:r>
              <a:rPr lang="en-US" dirty="0" smtClean="0"/>
              <a:t>To compare samples counts need to be normalized</a:t>
            </a:r>
          </a:p>
          <a:p>
            <a:pPr lvl="1"/>
            <a:r>
              <a:rPr lang="en-US" dirty="0" smtClean="0"/>
              <a:t>Libraries have different sequencing depth</a:t>
            </a:r>
          </a:p>
          <a:p>
            <a:pPr lvl="1"/>
            <a:r>
              <a:rPr lang="en-US" dirty="0" smtClean="0"/>
              <a:t>Sample composition may be different</a:t>
            </a:r>
          </a:p>
          <a:p>
            <a:pPr lvl="1"/>
            <a:r>
              <a:rPr lang="en-US" dirty="0" smtClean="0"/>
              <a:t>Most standard normalization: counts </a:t>
            </a:r>
            <a:r>
              <a:rPr lang="en-US" dirty="0" smtClean="0">
                <a:sym typeface="Wingdings"/>
              </a:rPr>
              <a:t> Transcripts per Million (TPM) units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process of RNA-</a:t>
            </a:r>
            <a:r>
              <a:rPr lang="en-US" dirty="0" err="1" smtClean="0"/>
              <a:t>Seq</a:t>
            </a:r>
            <a:r>
              <a:rPr lang="en-US" dirty="0" smtClean="0"/>
              <a:t> quantification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785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1011390"/>
            <a:ext cx="8382000" cy="5029200"/>
          </a:xfrm>
        </p:spPr>
        <p:txBody>
          <a:bodyPr/>
          <a:lstStyle/>
          <a:p>
            <a:r>
              <a:rPr lang="en-US" dirty="0" smtClean="0"/>
              <a:t>Genes are quantified. Each gene or isoform has:</a:t>
            </a:r>
          </a:p>
          <a:p>
            <a:pPr lvl="1"/>
            <a:r>
              <a:rPr lang="en-US" dirty="0" smtClean="0"/>
              <a:t>A TPM value</a:t>
            </a:r>
          </a:p>
          <a:p>
            <a:pPr lvl="1"/>
            <a:r>
              <a:rPr lang="en-US" dirty="0" smtClean="0"/>
              <a:t>A (expected) fragment count </a:t>
            </a:r>
            <a:r>
              <a:rPr lang="en-US" dirty="0" err="1" smtClean="0"/>
              <a:t>vaue</a:t>
            </a:r>
            <a:endParaRPr lang="en-US" dirty="0" smtClean="0"/>
          </a:p>
          <a:p>
            <a:r>
              <a:rPr lang="en-US" dirty="0" smtClean="0"/>
              <a:t>All samples were quantified in the same fashion and arranged into a table of genes (22,000) x samples (24). </a:t>
            </a:r>
          </a:p>
          <a:p>
            <a:pPr lvl="1"/>
            <a:r>
              <a:rPr lang="en-US" dirty="0" smtClean="0"/>
              <a:t>Row </a:t>
            </a:r>
            <a:r>
              <a:rPr lang="en-US" dirty="0" err="1" smtClean="0">
                <a:latin typeface="Times"/>
                <a:cs typeface="Times"/>
              </a:rPr>
              <a:t>i</a:t>
            </a:r>
            <a:r>
              <a:rPr lang="en-US" dirty="0" smtClean="0"/>
              <a:t> gives the expression of the gene </a:t>
            </a:r>
            <a:r>
              <a:rPr lang="en-US" dirty="0" err="1">
                <a:latin typeface="Times"/>
                <a:cs typeface="Times"/>
              </a:rPr>
              <a:t>i</a:t>
            </a:r>
            <a:r>
              <a:rPr lang="en-US" dirty="0" smtClean="0"/>
              <a:t> across all samples</a:t>
            </a:r>
          </a:p>
          <a:p>
            <a:pPr lvl="1"/>
            <a:r>
              <a:rPr lang="en-US" dirty="0" smtClean="0"/>
              <a:t>Row </a:t>
            </a:r>
            <a:r>
              <a:rPr lang="en-US" dirty="0">
                <a:latin typeface="Times"/>
                <a:cs typeface="Times"/>
              </a:rPr>
              <a:t>j</a:t>
            </a:r>
            <a:r>
              <a:rPr lang="en-US" dirty="0" smtClean="0"/>
              <a:t> gives the expression of genes in sample </a:t>
            </a:r>
            <a:r>
              <a:rPr lang="en-US" dirty="0">
                <a:latin typeface="Times"/>
                <a:cs typeface="Times"/>
              </a:rPr>
              <a:t>j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307975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gene expression table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457567"/>
              </p:ext>
            </p:extLst>
          </p:nvPr>
        </p:nvGraphicFramePr>
        <p:xfrm>
          <a:off x="369459" y="3647520"/>
          <a:ext cx="8439728" cy="2986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391"/>
                <a:gridCol w="806882"/>
                <a:gridCol w="811644"/>
                <a:gridCol w="843973"/>
                <a:gridCol w="843973"/>
                <a:gridCol w="843973"/>
                <a:gridCol w="843973"/>
                <a:gridCol w="843973"/>
                <a:gridCol w="843973"/>
                <a:gridCol w="843973"/>
              </a:tblGrid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1,2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1.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rep2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b="0" i="0" u="none" strike="noStrike" baseline="300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lang="en-US" sz="16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.rep3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Mir301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Cpne2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158.98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88.04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111.99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114.33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Capn5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59.01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Lage3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313.06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241.23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276.23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218.9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285.19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359.65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269.7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359.04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417.47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Brd7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358.58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357.26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368.08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564.07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476</a:t>
                      </a:r>
                    </a:p>
                  </a:txBody>
                  <a:tcPr marL="12700" marR="12700" marT="12700" marB="0" anchor="b"/>
                </a:tc>
              </a:tr>
              <a:tr h="35864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Dimt1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97.03</a:t>
                      </a:r>
                    </a:p>
                  </a:txBody>
                  <a:tcPr marL="12700" marR="12700" marT="12700" marB="0" anchor="b"/>
                </a:tc>
              </a:tr>
              <a:tr h="476439">
                <a:tc>
                  <a:txBody>
                    <a:bodyPr/>
                    <a:lstStyle/>
                    <a:p>
                      <a:pPr algn="l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AK017068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914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But, how are these quantities computed?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762000"/>
            <a:ext cx="5952162" cy="2235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971800"/>
            <a:ext cx="7467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Start with a set of previous gene/transcript annotations</a:t>
            </a:r>
          </a:p>
          <a:p>
            <a:pPr marL="285750" indent="-285750">
              <a:buFont typeface="Arial"/>
              <a:buChar char="•"/>
            </a:pPr>
            <a:r>
              <a:rPr lang="en-US" sz="2000" strike="sngStrike" dirty="0" smtClean="0"/>
              <a:t>Assume</a:t>
            </a:r>
            <a:r>
              <a:rPr lang="en-US" sz="2000" dirty="0" smtClean="0"/>
              <a:t> Define only one isoform per gene</a:t>
            </a:r>
          </a:p>
          <a:p>
            <a:pPr marL="285750" indent="-285750">
              <a:buFont typeface="Arial"/>
              <a:buChar char="•"/>
            </a:pPr>
            <a:r>
              <a:rPr lang="en-US" sz="2000" strike="sngStrike" dirty="0" smtClean="0"/>
              <a:t>Assume 1-1 read to transcript correspondence. </a:t>
            </a:r>
            <a:r>
              <a:rPr lang="en-US" sz="2000" dirty="0" smtClean="0"/>
              <a:t>Reads (fragments) are now short, one transcript generates many fragments.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4297680"/>
            <a:ext cx="5292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Change: Transcripts of different lengths generate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32" y="4165600"/>
            <a:ext cx="1295400" cy="609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532" y="4297680"/>
            <a:ext cx="1249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fragments</a:t>
            </a:r>
            <a:endParaRPr lang="en-US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280" y="4824046"/>
            <a:ext cx="381000" cy="586154"/>
          </a:xfrm>
          <a:prstGeom prst="rect">
            <a:avLst/>
          </a:prstGeom>
        </p:spPr>
      </p:pic>
      <p:sp useBgFill="1">
        <p:nvSpPr>
          <p:cNvPr id="10" name="TextBox 9"/>
          <p:cNvSpPr txBox="1"/>
          <p:nvPr/>
        </p:nvSpPr>
        <p:spPr>
          <a:xfrm>
            <a:off x="1148080" y="4800600"/>
            <a:ext cx="2912651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Transcript effective length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43280" y="5486400"/>
            <a:ext cx="9290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Model:</a:t>
            </a:r>
            <a:endParaRPr lang="en-US" sz="2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280" y="5384800"/>
            <a:ext cx="2695074" cy="711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8480" y="5461000"/>
            <a:ext cx="1278890" cy="4826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119880" y="5537200"/>
            <a:ext cx="242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796280" y="5461000"/>
            <a:ext cx="123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with MLE: 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5000" y="5394621"/>
            <a:ext cx="1173480" cy="59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70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RNA-</a:t>
            </a:r>
            <a:r>
              <a:rPr lang="en-US" dirty="0" err="1"/>
              <a:t>Seq</a:t>
            </a:r>
            <a:r>
              <a:rPr lang="en-US" dirty="0"/>
              <a:t> quantification </a:t>
            </a:r>
            <a:r>
              <a:rPr lang="en-US" dirty="0" smtClean="0"/>
              <a:t>problem. Isoform </a:t>
            </a:r>
            <a:r>
              <a:rPr lang="en-US" dirty="0" err="1" smtClean="0"/>
              <a:t>deconvolution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838200"/>
            <a:ext cx="3657600" cy="28516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5121" y="3911600"/>
            <a:ext cx="8209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Main difference: quantification involves read assignment. Our model must capture read assignment uncertainty.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426720" y="4805680"/>
            <a:ext cx="8107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Parameters:   Transcript relative abundance</a:t>
            </a:r>
          </a:p>
          <a:p>
            <a:r>
              <a:rPr lang="en-US" sz="2000" b="1" dirty="0" smtClean="0"/>
              <a:t>Latent variables</a:t>
            </a:r>
            <a:r>
              <a:rPr lang="en-US" sz="2000" dirty="0" smtClean="0"/>
              <a:t>: Fragment alignment source</a:t>
            </a:r>
          </a:p>
          <a:p>
            <a:r>
              <a:rPr lang="en-US" sz="2000" dirty="0"/>
              <a:t>Observed variables: N fragment alignments, </a:t>
            </a:r>
            <a:r>
              <a:rPr lang="en-US" sz="2000" dirty="0" smtClean="0"/>
              <a:t>transcripts, </a:t>
            </a:r>
            <a:r>
              <a:rPr lang="en-US" sz="2000" i="1" dirty="0" smtClean="0"/>
              <a:t>fragment length distribution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547645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44A9B"/>
        </a:solidFill>
        <a:ln>
          <a:solidFill>
            <a:schemeClr val="bg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baseline="0" dirty="0" smtClean="0">
            <a:latin typeface="Tahoma"/>
            <a:cs typeface="Tahom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76338</TotalTime>
  <Words>1075</Words>
  <Application>Microsoft Macintosh PowerPoint</Application>
  <PresentationFormat>On-screen Show (4:3)</PresentationFormat>
  <Paragraphs>237</Paragraphs>
  <Slides>24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Default Theme</vt:lpstr>
      <vt:lpstr>Gene expression from RNA-Seq</vt:lpstr>
      <vt:lpstr>Once sequenced the problem becomes computational</vt:lpstr>
      <vt:lpstr>Considerations and assumptions</vt:lpstr>
      <vt:lpstr>Corollaries</vt:lpstr>
      <vt:lpstr>The RNA-Seq quantification problem (simple case)</vt:lpstr>
      <vt:lpstr>The process of RNA-Seq quantification</vt:lpstr>
      <vt:lpstr>The gene expression table</vt:lpstr>
      <vt:lpstr>But, how are these quantities computed? </vt:lpstr>
      <vt:lpstr>The RNA-Seq quantification problem. Isoform deconvolution</vt:lpstr>
      <vt:lpstr>PowerPoint Presentation</vt:lpstr>
      <vt:lpstr>PowerPoint Presentation</vt:lpstr>
      <vt:lpstr>The RNA-Seq quantification problem. Isoform deconvolution</vt:lpstr>
      <vt:lpstr>Summary: Current quantification models are complex</vt:lpstr>
      <vt:lpstr>RNA-Seq libraries revisited: End-sequence libraries</vt:lpstr>
      <vt:lpstr>RNA-Seq libraries: Summary</vt:lpstr>
      <vt:lpstr>End-sequencing solution</vt:lpstr>
      <vt:lpstr>Analysis of counting data requires 3 broad tasks</vt:lpstr>
      <vt:lpstr>What are we normalizing?</vt:lpstr>
      <vt:lpstr>What are we normalizing?</vt:lpstr>
      <vt:lpstr>TPM normalization</vt:lpstr>
      <vt:lpstr>Sample composition impacts transcript relative abundance</vt:lpstr>
      <vt:lpstr>Example normalization techniques</vt:lpstr>
      <vt:lpstr>Lets do an experiment</vt:lpstr>
      <vt:lpstr>When everything changes: Spike-ins</vt:lpstr>
    </vt:vector>
  </TitlesOfParts>
  <Company>UMass Medical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Manuel Garber</dc:creator>
  <cp:lastModifiedBy>Manuel Garber</cp:lastModifiedBy>
  <cp:revision>344</cp:revision>
  <dcterms:created xsi:type="dcterms:W3CDTF">2015-03-09T12:37:21Z</dcterms:created>
  <dcterms:modified xsi:type="dcterms:W3CDTF">2016-11-30T04:23:48Z</dcterms:modified>
</cp:coreProperties>
</file>

<file path=docProps/thumbnail.jpeg>
</file>